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995" r:id="rId4"/>
    <p:sldId id="257" r:id="rId5"/>
    <p:sldId id="412" r:id="rId6"/>
    <p:sldId id="1011" r:id="rId7"/>
    <p:sldId id="266" r:id="rId8"/>
    <p:sldId id="413" r:id="rId9"/>
    <p:sldId id="284" r:id="rId10"/>
    <p:sldId id="414" r:id="rId11"/>
    <p:sldId id="415" r:id="rId12"/>
    <p:sldId id="998" r:id="rId13"/>
    <p:sldId id="1007" r:id="rId14"/>
    <p:sldId id="1012" r:id="rId15"/>
    <p:sldId id="984" r:id="rId16"/>
    <p:sldId id="578" r:id="rId17"/>
    <p:sldId id="1000" r:id="rId18"/>
    <p:sldId id="1001" r:id="rId19"/>
    <p:sldId id="268" r:id="rId20"/>
    <p:sldId id="283" r:id="rId21"/>
    <p:sldId id="359" r:id="rId22"/>
    <p:sldId id="279" r:id="rId23"/>
    <p:sldId id="389" r:id="rId24"/>
    <p:sldId id="392" r:id="rId25"/>
    <p:sldId id="803" r:id="rId26"/>
    <p:sldId id="409" r:id="rId27"/>
    <p:sldId id="408" r:id="rId28"/>
    <p:sldId id="261" r:id="rId29"/>
    <p:sldId id="277" r:id="rId30"/>
    <p:sldId id="391" r:id="rId31"/>
    <p:sldId id="954" r:id="rId32"/>
    <p:sldId id="1008" r:id="rId33"/>
    <p:sldId id="276" r:id="rId34"/>
    <p:sldId id="1010" r:id="rId35"/>
    <p:sldId id="416" r:id="rId36"/>
    <p:sldId id="387" r:id="rId37"/>
    <p:sldId id="1002" r:id="rId38"/>
    <p:sldId id="1004" r:id="rId39"/>
    <p:sldId id="1006" r:id="rId40"/>
    <p:sldId id="1003" r:id="rId41"/>
    <p:sldId id="1009" r:id="rId42"/>
    <p:sldId id="82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0"/>
    <p:restoredTop sz="86396"/>
  </p:normalViewPr>
  <p:slideViewPr>
    <p:cSldViewPr snapToGrid="0" snapToObjects="1">
      <p:cViewPr>
        <p:scale>
          <a:sx n="103" d="100"/>
          <a:sy n="103" d="100"/>
        </p:scale>
        <p:origin x="131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shipman:Library:Mail%20Downloads:Summary%20tables%20etc%20for%20Annual%20addres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/>
              <a:t>Projected Physician Shortfall Range, 2015-2030</a:t>
            </a:r>
          </a:p>
        </c:rich>
      </c:tx>
      <c:layout>
        <c:manualLayout>
          <c:xMode val="edge"/>
          <c:yMode val="edge"/>
          <c:x val="0.27687763275425747"/>
          <c:y val="0.865234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25th Percentile 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4.101562499999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4F-43EC-95EF-800842A12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Sheet1!$B$2:$B$16</c:f>
              <c:numCache>
                <c:formatCode>_(* #,##0_);_(* \(#,##0\);_(* "-"??_);_(@_)</c:formatCode>
                <c:ptCount val="15"/>
                <c:pt idx="0">
                  <c:v>19300</c:v>
                </c:pt>
                <c:pt idx="1">
                  <c:v>26400</c:v>
                </c:pt>
                <c:pt idx="2">
                  <c:v>29500</c:v>
                </c:pt>
                <c:pt idx="3">
                  <c:v>32100</c:v>
                </c:pt>
                <c:pt idx="4">
                  <c:v>32500</c:v>
                </c:pt>
                <c:pt idx="5">
                  <c:v>32600</c:v>
                </c:pt>
                <c:pt idx="6">
                  <c:v>34700</c:v>
                </c:pt>
                <c:pt idx="7">
                  <c:v>35400</c:v>
                </c:pt>
                <c:pt idx="8">
                  <c:v>37600</c:v>
                </c:pt>
                <c:pt idx="9">
                  <c:v>39500</c:v>
                </c:pt>
                <c:pt idx="10">
                  <c:v>40900</c:v>
                </c:pt>
                <c:pt idx="11">
                  <c:v>42100</c:v>
                </c:pt>
                <c:pt idx="12">
                  <c:v>42600</c:v>
                </c:pt>
                <c:pt idx="13">
                  <c:v>42100</c:v>
                </c:pt>
                <c:pt idx="14">
                  <c:v>42600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4F-43EC-95EF-800842A12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75th Percentile 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3.9062500000000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4F-43EC-95EF-800842A12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Sheet1!$C$2:$C$16</c:f>
              <c:numCache>
                <c:formatCode>_(* #,##0_);_(* \(#,##0\);_(* "-"??_);_(@_)</c:formatCode>
                <c:ptCount val="15"/>
                <c:pt idx="0">
                  <c:v>19300</c:v>
                </c:pt>
                <c:pt idx="1">
                  <c:v>30400</c:v>
                </c:pt>
                <c:pt idx="2">
                  <c:v>37800</c:v>
                </c:pt>
                <c:pt idx="3">
                  <c:v>44200</c:v>
                </c:pt>
                <c:pt idx="4">
                  <c:v>51300</c:v>
                </c:pt>
                <c:pt idx="5">
                  <c:v>59100</c:v>
                </c:pt>
                <c:pt idx="6">
                  <c:v>67900</c:v>
                </c:pt>
                <c:pt idx="7">
                  <c:v>75900</c:v>
                </c:pt>
                <c:pt idx="8">
                  <c:v>82500</c:v>
                </c:pt>
                <c:pt idx="9">
                  <c:v>90700</c:v>
                </c:pt>
                <c:pt idx="10">
                  <c:v>98200</c:v>
                </c:pt>
                <c:pt idx="11">
                  <c:v>105400</c:v>
                </c:pt>
                <c:pt idx="12">
                  <c:v>111700</c:v>
                </c:pt>
                <c:pt idx="13">
                  <c:v>117200</c:v>
                </c:pt>
                <c:pt idx="14">
                  <c:v>121300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4F-43EC-95EF-800842A12B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Max </c:v>
                </c:pt>
              </c:strCache>
            </c:strRef>
          </c:tx>
          <c:spPr>
            <a:ln w="50800" cap="rnd">
              <a:solidFill>
                <a:schemeClr val="accent1">
                  <a:alpha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4.296875000000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4F-43EC-95EF-800842A12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Sheet1!$D$2:$D$16</c:f>
              <c:numCache>
                <c:formatCode>_(* #,##0_);_(* \(#,##0\);_(* "-"??_);_(@_)</c:formatCode>
                <c:ptCount val="15"/>
                <c:pt idx="0">
                  <c:v>19300</c:v>
                </c:pt>
                <c:pt idx="1">
                  <c:v>36200</c:v>
                </c:pt>
                <c:pt idx="2">
                  <c:v>48300</c:v>
                </c:pt>
                <c:pt idx="3">
                  <c:v>63200</c:v>
                </c:pt>
                <c:pt idx="4">
                  <c:v>74600</c:v>
                </c:pt>
                <c:pt idx="5">
                  <c:v>84200</c:v>
                </c:pt>
                <c:pt idx="6">
                  <c:v>95900</c:v>
                </c:pt>
                <c:pt idx="7">
                  <c:v>106900</c:v>
                </c:pt>
                <c:pt idx="8">
                  <c:v>115400</c:v>
                </c:pt>
                <c:pt idx="9">
                  <c:v>122900</c:v>
                </c:pt>
                <c:pt idx="10">
                  <c:v>129700</c:v>
                </c:pt>
                <c:pt idx="11">
                  <c:v>136300</c:v>
                </c:pt>
                <c:pt idx="12">
                  <c:v>141800</c:v>
                </c:pt>
                <c:pt idx="13">
                  <c:v>146500</c:v>
                </c:pt>
                <c:pt idx="14">
                  <c:v>153200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4F-43EC-95EF-800842A12B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Min </c:v>
                </c:pt>
              </c:strCache>
            </c:strRef>
          </c:tx>
          <c:spPr>
            <a:ln w="50800" cap="rnd">
              <a:solidFill>
                <a:schemeClr val="accent4">
                  <a:alpha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2.7343750000000142E-2"/>
                </c:manualLayout>
              </c:layout>
              <c:numFmt formatCode="#,##0_);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4F-43EC-95EF-800842A12B81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Sheet1!$E$2:$E$16</c:f>
              <c:numCache>
                <c:formatCode>_(* #,##0_);_(* \(#,##0\);_(* "-"??_);_(@_)</c:formatCode>
                <c:ptCount val="15"/>
                <c:pt idx="0">
                  <c:v>19300</c:v>
                </c:pt>
                <c:pt idx="1">
                  <c:v>22500</c:v>
                </c:pt>
                <c:pt idx="2">
                  <c:v>24500</c:v>
                </c:pt>
                <c:pt idx="3">
                  <c:v>17200</c:v>
                </c:pt>
                <c:pt idx="4">
                  <c:v>10300</c:v>
                </c:pt>
                <c:pt idx="5">
                  <c:v>3300</c:v>
                </c:pt>
                <c:pt idx="6">
                  <c:v>-1600</c:v>
                </c:pt>
                <c:pt idx="7">
                  <c:v>-8200</c:v>
                </c:pt>
                <c:pt idx="8">
                  <c:v>-12100</c:v>
                </c:pt>
                <c:pt idx="9">
                  <c:v>-15800</c:v>
                </c:pt>
                <c:pt idx="10">
                  <c:v>-19600</c:v>
                </c:pt>
                <c:pt idx="11">
                  <c:v>-23500</c:v>
                </c:pt>
                <c:pt idx="12">
                  <c:v>-27800</c:v>
                </c:pt>
                <c:pt idx="13">
                  <c:v>-32300</c:v>
                </c:pt>
                <c:pt idx="14">
                  <c:v>-36900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4F-43EC-95EF-800842A12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794296"/>
        <c:axId val="226794688"/>
      </c:lineChart>
      <c:catAx>
        <c:axId val="2267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94688"/>
        <c:crossesAt val="-40000"/>
        <c:auto val="1"/>
        <c:lblAlgn val="ctr"/>
        <c:lblOffset val="350"/>
        <c:tickLblSkip val="14"/>
        <c:noMultiLvlLbl val="0"/>
      </c:catAx>
      <c:valAx>
        <c:axId val="2267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4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94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7324916359608"/>
          <c:y val="0"/>
          <c:w val="0.86528621805982397"/>
          <c:h val="0.98608477640322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25th percentile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290119329348555E-2"/>
                  <c:y val="-8.35850308042887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2-4CED-8449-0893C3196F43}"/>
                </c:ext>
              </c:extLst>
            </c:dLbl>
            <c:dLbl>
              <c:idx val="1"/>
              <c:layout>
                <c:manualLayout>
                  <c:x val="0.16275865725106259"/>
                  <c:y val="-7.0624896973508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66-406F-B527-FE79B127A7DB}"/>
                </c:ext>
              </c:extLst>
            </c:dLbl>
            <c:dLbl>
              <c:idx val="2"/>
              <c:layout>
                <c:manualLayout>
                  <c:x val="-9.4789460235888598E-4"/>
                  <c:y val="7.67294168178169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2-4CED-8449-0893C3196F43}"/>
                </c:ext>
              </c:extLst>
            </c:dLbl>
            <c:dLbl>
              <c:idx val="3"/>
              <c:layout>
                <c:manualLayout>
                  <c:x val="9.615182552172262E-2"/>
                  <c:y val="-7.16444025515753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2-4CED-8449-0893C3196F43}"/>
                </c:ext>
              </c:extLst>
            </c:dLbl>
            <c:dLbl>
              <c:idx val="4"/>
              <c:layout>
                <c:manualLayout>
                  <c:x val="9.1265713170167906E-2"/>
                  <c:y val="-7.7673905478018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4-459C-8737-6EEF0A40DC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Primary Care Specialties</c:v>
                </c:pt>
                <c:pt idx="1">
                  <c:v>Non-Primary Care</c:v>
                </c:pt>
                <c:pt idx="2">
                  <c:v>Medical Specialties</c:v>
                </c:pt>
                <c:pt idx="3">
                  <c:v>Surgical Specialties</c:v>
                </c:pt>
                <c:pt idx="4">
                  <c:v>Other Specialties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14800</c:v>
                </c:pt>
                <c:pt idx="1">
                  <c:v>33800</c:v>
                </c:pt>
                <c:pt idx="2">
                  <c:v>-700</c:v>
                </c:pt>
                <c:pt idx="3">
                  <c:v>20700</c:v>
                </c:pt>
                <c:pt idx="4">
                  <c:v>20300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A-491C-8C97-40802A3B2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75th percentile</c:v>
                </c:pt>
              </c:strCache>
            </c:strRef>
          </c:tx>
          <c:spPr>
            <a:solidFill>
              <a:schemeClr val="accent2"/>
            </a:solidFill>
            <a:ln cap="sq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cap="sq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A-491C-8C97-40802A3B2B8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2">
                      <a:lumMod val="95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 cap="sq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FA-491C-8C97-40802A3B2B8B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bg2">
                      <a:lumMod val="9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cap="sq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A-491C-8C97-40802A3B2B8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</a:schemeClr>
                  </a:gs>
                  <a:gs pos="23000">
                    <a:schemeClr val="bg2">
                      <a:lumMod val="85000"/>
                    </a:scheme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n cap="sq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2FA-491C-8C97-40802A3B2B8B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bg2">
                      <a:lumMod val="95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 cap="sq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3F4-459C-8737-6EEF0A40DC32}"/>
              </c:ext>
            </c:extLst>
          </c:dPt>
          <c:dLbls>
            <c:dLbl>
              <c:idx val="0"/>
              <c:layout>
                <c:manualLayout>
                  <c:x val="0.15747602428138516"/>
                  <c:y val="-8.06287559764466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49,300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A-491C-8C97-40802A3B2B8B}"/>
                </c:ext>
              </c:extLst>
            </c:dLbl>
            <c:dLbl>
              <c:idx val="1"/>
              <c:layout>
                <c:manualLayout>
                  <c:x val="0.18393687102355516"/>
                  <c:y val="-7.44808897318437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72,700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FA-491C-8C97-40802A3B2B8B}"/>
                </c:ext>
              </c:extLst>
            </c:dLbl>
            <c:dLbl>
              <c:idx val="2"/>
              <c:layout>
                <c:manualLayout>
                  <c:x val="5.4318644225648763E-2"/>
                  <c:y val="-7.911580162129827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9,600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A-491C-8C97-40802A3B2B8B}"/>
                </c:ext>
              </c:extLst>
            </c:dLbl>
            <c:dLbl>
              <c:idx val="3"/>
              <c:layout>
                <c:manualLayout>
                  <c:x val="4.6991453277198947E-2"/>
                  <c:y val="-7.36539730956834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30,500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FA-491C-8C97-40802A3B2B8B}"/>
                </c:ext>
              </c:extLst>
            </c:dLbl>
            <c:dLbl>
              <c:idx val="4"/>
              <c:layout>
                <c:manualLayout>
                  <c:x val="7.845391241221035E-2"/>
                  <c:y val="-7.7673747219194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31,800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4-459C-8737-6EEF0A40DC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Primary Care Specialties</c:v>
                </c:pt>
                <c:pt idx="1">
                  <c:v>Non-Primary Care</c:v>
                </c:pt>
                <c:pt idx="2">
                  <c:v>Medical Specialties</c:v>
                </c:pt>
                <c:pt idx="3">
                  <c:v>Surgical Specialties</c:v>
                </c:pt>
                <c:pt idx="4">
                  <c:v>Other Specialties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34500</c:v>
                </c:pt>
                <c:pt idx="1">
                  <c:v>38900</c:v>
                </c:pt>
                <c:pt idx="2">
                  <c:v>10300</c:v>
                </c:pt>
                <c:pt idx="3">
                  <c:v>9800</c:v>
                </c:pt>
                <c:pt idx="4">
                  <c:v>16500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FA-491C-8C97-40802A3B2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335029896"/>
        <c:axId val="335029112"/>
      </c:barChart>
      <c:catAx>
        <c:axId val="335029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29112"/>
        <c:crosses val="autoZero"/>
        <c:auto val="1"/>
        <c:lblAlgn val="ctr"/>
        <c:lblOffset val="100"/>
        <c:noMultiLvlLbl val="0"/>
      </c:catAx>
      <c:valAx>
        <c:axId val="3350291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46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2989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Mean Physician Hours by Gender and Presence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</a:rPr>
              <a:t> of Young Children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2996391076114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064533461249194E-2"/>
          <c:y val="0.13539941349837301"/>
          <c:w val="0.59541752011948301"/>
          <c:h val="0.73805177031887204"/>
        </c:manualLayout>
      </c:layout>
      <c:lineChart>
        <c:grouping val="standard"/>
        <c:varyColors val="0"/>
        <c:ser>
          <c:idx val="3"/>
          <c:order val="0"/>
          <c:tx>
            <c:v>Male Physicians, No Children &lt; Age 5</c:v>
          </c:tx>
          <c:spPr>
            <a:ln>
              <a:solidFill>
                <a:srgbClr val="1F497D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val>
            <c:numRef>
              <c:f>'C:[\DOCUME~1\sshipman\LOCALS~1\Temp\avg_hours_presence_young_children_1980-2007]Average Hours x Kids &lt; 5'!$B$24:$E$24</c:f>
              <c:numCache>
                <c:formatCode>General</c:formatCode>
                <c:ptCount val="4"/>
                <c:pt idx="0">
                  <c:v>50.307633703999997</c:v>
                </c:pt>
                <c:pt idx="1">
                  <c:v>50.212423526000002</c:v>
                </c:pt>
                <c:pt idx="2">
                  <c:v>50.950730921999998</c:v>
                </c:pt>
                <c:pt idx="3">
                  <c:v>51.073964599999996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9-D64F-8050-5409D3158912}"/>
            </c:ext>
          </c:extLst>
        </c:ser>
        <c:ser>
          <c:idx val="2"/>
          <c:order val="1"/>
          <c:tx>
            <c:v>Male Physicians With Children &lt; Age 5</c:v>
          </c:tx>
          <c:spPr>
            <a:ln>
              <a:solidFill>
                <a:schemeClr val="tx2"/>
              </a:solidFill>
              <a:prstDash val="sysDash"/>
            </a:ln>
          </c:spPr>
          <c:marker>
            <c:spPr>
              <a:solidFill>
                <a:schemeClr val="tx2"/>
              </a:solidFill>
              <a:ln>
                <a:solidFill>
                  <a:srgbClr val="1F497D"/>
                </a:solidFill>
              </a:ln>
            </c:spPr>
          </c:marker>
          <c:val>
            <c:numRef>
              <c:f>'C:[\DOCUME~1\sshipman\LOCALS~1\Temp\avg_hours_presence_young_children_1980-2007]Average Hours x Kids &lt; 5'!$B$23:$E$23</c:f>
              <c:numCache>
                <c:formatCode>General</c:formatCode>
                <c:ptCount val="4"/>
                <c:pt idx="0">
                  <c:v>53.968564649999998</c:v>
                </c:pt>
                <c:pt idx="1">
                  <c:v>54.595161220999998</c:v>
                </c:pt>
                <c:pt idx="2">
                  <c:v>54.551668157999792</c:v>
                </c:pt>
                <c:pt idx="3">
                  <c:v>54.004960089000001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9-D64F-8050-5409D3158912}"/>
            </c:ext>
          </c:extLst>
        </c:ser>
        <c:ser>
          <c:idx val="1"/>
          <c:order val="2"/>
          <c:tx>
            <c:v>Female Physicians, No Children &lt; Age 5</c:v>
          </c:tx>
          <c:spPr>
            <a:ln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</c:spPr>
          </c:marker>
          <c:cat>
            <c:strRef>
              <c:f>'C:[\DOCUME~1\sshipman\LOCALS~1\Temp\avg_hours_presence_young_children_1980-2007]Average Hours x Kids &lt; 5'!$B$17:$E$17</c:f>
              <c:strCache>
                <c:ptCount val="4"/>
                <c:pt idx="0">
                  <c:v>_x0004_1980</c:v>
                </c:pt>
                <c:pt idx="1">
                  <c:v>_x0004_1990</c:v>
                </c:pt>
                <c:pt idx="2">
                  <c:v>_x0004_2000</c:v>
                </c:pt>
                <c:pt idx="3">
                  <c:v>	2005-2007</c:v>
                </c:pt>
              </c:strCache>
            </c:strRef>
          </c:cat>
          <c:val>
            <c:numRef>
              <c:f>'C:[\DOCUME~1\sshipman\LOCALS~1\Temp\avg_hours_presence_young_children_1980-2007]Average Hours x Kids &lt; 5'!$B$21:$E$21</c:f>
              <c:numCache>
                <c:formatCode>General</c:formatCode>
                <c:ptCount val="4"/>
                <c:pt idx="0">
                  <c:v>41.813855103000002</c:v>
                </c:pt>
                <c:pt idx="1">
                  <c:v>43.282742130000003</c:v>
                </c:pt>
                <c:pt idx="2">
                  <c:v>46.241842136000002</c:v>
                </c:pt>
                <c:pt idx="3">
                  <c:v>45.924440933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59-D64F-8050-5409D3158912}"/>
            </c:ext>
          </c:extLst>
        </c:ser>
        <c:ser>
          <c:idx val="0"/>
          <c:order val="3"/>
          <c:tx>
            <c:v>Female Physicians With Children &lt; Age 5</c:v>
          </c:tx>
          <c:spPr>
            <a:ln>
              <a:solidFill>
                <a:srgbClr val="ED7D31"/>
              </a:solidFill>
              <a:prstDash val="sysDash"/>
            </a:ln>
          </c:spPr>
          <c:marker>
            <c:spPr>
              <a:solidFill>
                <a:srgbClr val="ED7D31"/>
              </a:solidFill>
              <a:ln>
                <a:solidFill>
                  <a:srgbClr val="C0504D"/>
                </a:solidFill>
              </a:ln>
            </c:spPr>
          </c:marker>
          <c:cat>
            <c:strRef>
              <c:f>'C:[\DOCUME~1\sshipman\LOCALS~1\Temp\avg_hours_presence_young_children_1980-2007]Average Hours x Kids &lt; 5'!$B$17:$E$17</c:f>
              <c:strCache>
                <c:ptCount val="4"/>
                <c:pt idx="0">
                  <c:v>_x0004_1980</c:v>
                </c:pt>
                <c:pt idx="1">
                  <c:v>_x0004_1990</c:v>
                </c:pt>
                <c:pt idx="2">
                  <c:v>_x0004_2000</c:v>
                </c:pt>
                <c:pt idx="3">
                  <c:v>	2005-2007</c:v>
                </c:pt>
              </c:strCache>
            </c:strRef>
          </c:cat>
          <c:val>
            <c:numRef>
              <c:f>'C:[\DOCUME~1\sshipman\LOCALS~1\Temp\avg_hours_presence_young_children_1980-2007]Average Hours x Kids &lt; 5'!$B$20:$E$20</c:f>
              <c:numCache>
                <c:formatCode>General</c:formatCode>
                <c:ptCount val="4"/>
                <c:pt idx="0">
                  <c:v>39.838114754000003</c:v>
                </c:pt>
                <c:pt idx="1">
                  <c:v>42.360996166</c:v>
                </c:pt>
                <c:pt idx="2">
                  <c:v>44.516629279</c:v>
                </c:pt>
                <c:pt idx="3">
                  <c:v>42.764152381000002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59-D64F-8050-5409D3158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863040"/>
        <c:axId val="807870656"/>
      </c:lineChart>
      <c:catAx>
        <c:axId val="80786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807870656"/>
        <c:crosses val="autoZero"/>
        <c:auto val="1"/>
        <c:lblAlgn val="ctr"/>
        <c:lblOffset val="100"/>
        <c:noMultiLvlLbl val="0"/>
      </c:catAx>
      <c:valAx>
        <c:axId val="807870656"/>
        <c:scaling>
          <c:orientation val="minMax"/>
          <c:max val="60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80786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70800524934397"/>
          <c:y val="0.14440117100746999"/>
          <c:w val="0.21996325459317601"/>
          <c:h val="0.83293719617019202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2002-2003</c:v>
                </c:pt>
              </c:strCache>
            </c:strRef>
          </c:tx>
          <c:spPr>
            <a:solidFill>
              <a:schemeClr val="accent2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5-EC42-860E-A34BE143F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2003-2004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5-EC42-860E-A34BE143F6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2004-2005</c:v>
                </c:pt>
              </c:strCache>
            </c:strRef>
          </c:tx>
          <c:spPr>
            <a:solidFill>
              <a:schemeClr val="accent2">
                <a:shade val="5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85-EC42-860E-A34BE143F6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2005-2006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85-EC42-860E-A34BE143F6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2006-2007</c:v>
                </c:pt>
              </c:strCache>
            </c:strRef>
          </c:tx>
          <c:spPr>
            <a:solidFill>
              <a:schemeClr val="accent2">
                <a:shade val="7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5-EC42-860E-A34BE143F66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2007-2008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85-EC42-860E-A34BE143F66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2">
                <a:shade val="91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Sheet1!$H$2</c:f>
              <c:numCache>
                <c:formatCode>#,##0</c:formatCode>
                <c:ptCount val="1"/>
                <c:pt idx="0">
                  <c:v>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85-EC42-860E-A34BE143F66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Sheet1!$I$2</c:f>
              <c:numCache>
                <c:formatCode>#,##0</c:formatCode>
                <c:ptCount val="1"/>
                <c:pt idx="0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85-EC42-860E-A34BE143F66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2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Sheet1!$J$2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85-EC42-860E-A34BE143F66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Sheet1!$K$2</c:f>
              <c:numCache>
                <c:formatCode>#,##0</c:formatCode>
                <c:ptCount val="1"/>
                <c:pt idx="0">
                  <c:v>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85-EC42-860E-A34BE143F66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>
                <a:tint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Sheet1!$L$2</c:f>
              <c:numCache>
                <c:formatCode>#,##0</c:formatCode>
                <c:ptCount val="1"/>
                <c:pt idx="0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85-EC42-860E-A34BE143F668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Sheet1!$M$2</c:f>
              <c:numCache>
                <c:formatCode>#,##0</c:formatCode>
                <c:ptCount val="1"/>
                <c:pt idx="0">
                  <c:v>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885-EC42-860E-A34BE143F668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2">
                <a:tint val="5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Sheet1!$N$2</c:f>
              <c:numCache>
                <c:formatCode>#,##0</c:formatCode>
                <c:ptCount val="1"/>
                <c:pt idx="0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85-EC42-860E-A34BE143F668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Sheet1!$O$2</c:f>
              <c:numCache>
                <c:formatCode>#,##0</c:formatCode>
                <c:ptCount val="1"/>
                <c:pt idx="0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885-EC42-860E-A34BE143F668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2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U.S. MD Rural Matriculants</c:v>
                </c:pt>
              </c:strCache>
            </c:strRef>
          </c:cat>
          <c:val>
            <c:numRef>
              <c:f>Sheet1!$P$2</c:f>
              <c:numCache>
                <c:formatCode>#,##0</c:formatCode>
                <c:ptCount val="1"/>
                <c:pt idx="0">
                  <c:v>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0-5741-8E84-9D9948864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941424"/>
        <c:axId val="1331943120"/>
      </c:barChart>
      <c:catAx>
        <c:axId val="13319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943120"/>
        <c:crosses val="autoZero"/>
        <c:auto val="1"/>
        <c:lblAlgn val="ctr"/>
        <c:lblOffset val="100"/>
        <c:noMultiLvlLbl val="0"/>
      </c:catAx>
      <c:valAx>
        <c:axId val="13319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9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7638936437293"/>
          <c:y val="1.8335626186470513E-2"/>
          <c:w val="0.88164631594963672"/>
          <c:h val="0.80611986618664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Number of clinical training sites</c:v>
                </c:pt>
                <c:pt idx="1">
                  <c:v>Supply of qualified primary care preceptors</c:v>
                </c:pt>
                <c:pt idx="2">
                  <c:v>Supply of qualified specialty preceptors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0.73</c:v>
                </c:pt>
                <c:pt idx="1">
                  <c:v>0.77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2-461E-880A-AA3F4FB46F1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Sheet1!$B$9:$D$9</c:f>
              <c:numCache>
                <c:formatCode>0%</c:formatCode>
                <c:ptCount val="3"/>
                <c:pt idx="0">
                  <c:v>0.85</c:v>
                </c:pt>
                <c:pt idx="1">
                  <c:v>0.89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2-4D9B-9140-D5CE4998B1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5721696"/>
        <c:axId val="2267958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Sheet1!$B$3:$D$3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0.65</c:v>
                      </c:pt>
                      <c:pt idx="1">
                        <c:v>0.74</c:v>
                      </c:pt>
                      <c:pt idx="2">
                        <c:v>0.53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352-461E-880A-AA3F4FB46F1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Sheet1!$B$4:$D$4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0.78</c:v>
                      </c:pt>
                      <c:pt idx="1">
                        <c:v>0.82</c:v>
                      </c:pt>
                      <c:pt idx="2">
                        <c:v>0.67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352-461E-880A-AA3F4FB46F1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6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Sheet1!$B$5:$D$5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0.79</c:v>
                      </c:pt>
                      <c:pt idx="1">
                        <c:v>0.85</c:v>
                      </c:pt>
                      <c:pt idx="2">
                        <c:v>0.61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352-461E-880A-AA3F4FB46F15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Sheet1!$B$6:$D$6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</c:v>
                      </c:pt>
                      <c:pt idx="1">
                        <c:v>0.87</c:v>
                      </c:pt>
                      <c:pt idx="2">
                        <c:v>0.67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352-461E-880A-AA3F4FB46F15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Sheet1!$B$7:$D$7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0.85</c:v>
                      </c:pt>
                      <c:pt idx="1">
                        <c:v>0.85</c:v>
                      </c:pt>
                      <c:pt idx="2">
                        <c:v>0.72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352-461E-880A-AA3F4FB46F1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Number of clinical training sites</c:v>
                      </c:pt>
                      <c:pt idx="1">
                        <c:v>Supply of qualified primary care preceptors</c:v>
                      </c:pt>
                      <c:pt idx="2">
                        <c:v>Supply of qualified specialty preceptors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Sheet1!$B$8:$D$8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</c:v>
                      </c:pt>
                      <c:pt idx="1">
                        <c:v>0.87</c:v>
                      </c:pt>
                      <c:pt idx="2">
                        <c:v>0.73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352-461E-880A-AA3F4FB46F15}"/>
                  </c:ext>
                </c:extLst>
              </c15:ser>
            </c15:filteredBarSeries>
          </c:ext>
        </c:extLst>
      </c:barChart>
      <c:catAx>
        <c:axId val="2257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95864"/>
        <c:crosses val="autoZero"/>
        <c:auto val="1"/>
        <c:lblAlgn val="ctr"/>
        <c:lblOffset val="100"/>
        <c:noMultiLvlLbl val="0"/>
      </c:catAx>
      <c:valAx>
        <c:axId val="22679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Percentage of schools concerned about clinical training opportunities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1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33568322010289"/>
          <c:y val="1.1374239783378851E-2"/>
          <c:w val="0.17332851985559566"/>
          <c:h val="6.7076508229950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3"/>
                <c:pt idx="0">
                  <c:v>Competition from osteopathic medical schools for clinical training sites</c:v>
                </c:pt>
                <c:pt idx="1">
                  <c:v>Competition from offshore medical schools for clinical training sites</c:v>
                </c:pt>
                <c:pt idx="2">
                  <c:v>Competition from other health care professionals (e.g., NPs, PAs)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0.26</c:v>
                </c:pt>
                <c:pt idx="1">
                  <c:v>0.24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D-453F-B1A0-CA33E83655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17-42D5-B598-B6868A1C5B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517-42D5-B598-B6868A1C5B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17-42D5-B598-B6868A1C5B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3"/>
                <c:pt idx="0">
                  <c:v>Competition from osteopathic medical schools for clinical training sites</c:v>
                </c:pt>
                <c:pt idx="1">
                  <c:v>Competition from offshore medical schools for clinical training sites</c:v>
                </c:pt>
                <c:pt idx="2">
                  <c:v>Competition from other health care professionals (e.g., NPs, PAs)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3"/>
                <c:pt idx="0">
                  <c:v>0.54</c:v>
                </c:pt>
                <c:pt idx="1">
                  <c:v>0.31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F-46DB-9315-DC6A20B36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6"/>
        <c:overlap val="-24"/>
        <c:axId val="225724048"/>
        <c:axId val="3056838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solidFill>
                      <a:schemeClr val="accent4">
                        <a:lumMod val="75000"/>
                        <a:lumOff val="25000"/>
                      </a:schemeClr>
                    </a:solidFill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3"/>
                      <c:pt idx="0">
                        <c:v>Competition from osteopathic medical schools for clinical training sites</c:v>
                      </c:pt>
                      <c:pt idx="1">
                        <c:v>Competition from offshore medical schools for clinical training sites</c:v>
                      </c:pt>
                      <c:pt idx="2">
                        <c:v>Competition from other health care professionals (e.g., NPs, PAs)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</c:v>
                      </c:pt>
                      <c:pt idx="1">
                        <c:v>0.35</c:v>
                      </c:pt>
                      <c:pt idx="2">
                        <c:v>0.62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70D-453F-B1A0-CA33E8365529}"/>
                  </c:ext>
                </c:extLst>
              </c15:ser>
            </c15:filteredBarSeries>
          </c:ext>
        </c:extLst>
      </c:barChart>
      <c:catAx>
        <c:axId val="2257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83816"/>
        <c:crosses val="autoZero"/>
        <c:auto val="1"/>
        <c:lblAlgn val="ctr"/>
        <c:lblOffset val="100"/>
        <c:noMultiLvlLbl val="0"/>
      </c:catAx>
      <c:valAx>
        <c:axId val="3056838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 of schools experiencing difficulties with existing clinical training sites</a:t>
                </a:r>
              </a:p>
            </c:rich>
          </c:tx>
          <c:layout>
            <c:manualLayout>
              <c:xMode val="edge"/>
              <c:yMode val="edge"/>
              <c:x val="2.4154589371980675E-3"/>
              <c:y val="0.13190641345498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B381-B120-5646-8B70-6C8AE8CD2411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F4E1-2E50-2842-A563-961B3838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that far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69B77-BD90-4A6B-80DF-784DFB873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78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AB5F8-C9F1-4C47-850C-40CB7A5716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ALL SHORTAGE - VARIATIONS</a:t>
            </a:r>
          </a:p>
          <a:p>
            <a:r>
              <a:rPr lang="en-US" sz="1400" dirty="0"/>
              <a:t>PSYCH</a:t>
            </a:r>
          </a:p>
          <a:p>
            <a:endParaRPr lang="en-US" sz="1400" dirty="0"/>
          </a:p>
          <a:p>
            <a:r>
              <a:rPr lang="en-US" sz="1400" dirty="0"/>
              <a:t>--</a:t>
            </a:r>
          </a:p>
          <a:p>
            <a:r>
              <a:rPr lang="en-US" sz="1400" dirty="0"/>
              <a:t>PERCENTILES NOT SAME, SOME SUBSTITUTION</a:t>
            </a:r>
          </a:p>
          <a:p>
            <a:endParaRPr lang="en-US" b="1" dirty="0"/>
          </a:p>
          <a:p>
            <a:r>
              <a:rPr lang="en-US" b="1" dirty="0"/>
              <a:t>---</a:t>
            </a:r>
          </a:p>
          <a:p>
            <a:r>
              <a:rPr lang="en-US" sz="900" b="1" dirty="0"/>
              <a:t>Primary care </a:t>
            </a:r>
            <a:r>
              <a:rPr lang="en-US" sz="900" dirty="0"/>
              <a:t>consists of family medicine, general internal medicine, general pediatrics, and geriatric medicine. </a:t>
            </a:r>
            <a:r>
              <a:rPr lang="en-US" sz="900" b="1" dirty="0"/>
              <a:t>Medical specialties </a:t>
            </a:r>
            <a:r>
              <a:rPr lang="en-US" sz="900" dirty="0"/>
              <a:t>consist of allergy &amp; immunology, cardiology, critical care, dermatology, endocrinology, gastroenterology, hematology &amp; oncology, infectious diseases, neonatal &amp; perinatal medicine, nephrology, pulmonology, and rheumatology. </a:t>
            </a:r>
            <a:r>
              <a:rPr lang="en-US" sz="900" b="1" dirty="0"/>
              <a:t>Surgical specialties </a:t>
            </a:r>
            <a:r>
              <a:rPr lang="en-US" sz="900" dirty="0"/>
              <a:t>consist of general surgery, colorectal surgery, neurological surgery, obstetrics &amp; gynecology, ophthalmology, orthopedic surgery, otolaryngology, plastic surgery, thoracic surgery, urology, vascular surgery, and other surgical specialties. The </a:t>
            </a:r>
            <a:r>
              <a:rPr lang="en-US" sz="900" b="1" dirty="0"/>
              <a:t>Other Specialties </a:t>
            </a:r>
            <a:r>
              <a:rPr lang="en-US" sz="900" dirty="0"/>
              <a:t>category consists of anesthesiology, emergency medicine, neurology, pathology, physical medicine &amp; rehabilitation, psychiatry, radiology, and all other specialties. For the 2016 report, </a:t>
            </a:r>
            <a:r>
              <a:rPr lang="en-US" sz="900" b="1" dirty="0"/>
              <a:t>Hospitalists </a:t>
            </a:r>
            <a:r>
              <a:rPr lang="en-US" sz="900" dirty="0"/>
              <a:t>trained in adult primary care are modeled as their own category and have been moved out of the Primary Care category. Hospitalists trained in non-primary care specialties are modeled within their trained specialty.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B417-5DB1-4D3F-86E1-A3AF62A3B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45C0F59B-B39E-E04F-9119-BC7A13274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A88B6F4B-C219-2647-BBF1-61E461D40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Shifting to demographics of the workforce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we do know:  Number of physicians hitting age 65 will nearly double over the next decade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FA997EA3-3C8C-A44A-8C3E-949A1FF2C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380275-9023-2749-AFF2-351BE0369C0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3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63237FBD-DE80-0D46-9FE5-B9C7D4544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CFD375FF-6495-8E4A-9C1F-EDA8AB2757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These factors were important for both men and women, but women especially likely to rate family and personal time highly.</a:t>
            </a: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96D8BF7C-020F-1948-892E-CDBD6A02C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1BBE72-0DD1-A847-9C99-D13E0014A55B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4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D4F37328-E37F-E44A-89D5-037B739CE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887BEEE7-DE56-DB4F-A244-4C679F695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Most know that women make up half of our medical students, and they are significantly more likely than men to enter primary care.  (Pediatrics example:  3 in 4 residents is a woman.  Only 1 in 4 men in peds residency express an interest in primary care, as compared to 3 in 4 women. . .)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Less often considered is the information shown on this slide:  Traditionally, men made up the vast majority of those entering surgical fields. . .while women are still a minority, they are no longer a rarity, and tomorrow’s workforce will include a substantial proportional of women.</a:t>
            </a: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D184161D-75CD-2745-8C83-22422583A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B88F1B-28EA-4E48-9CFE-CCEB1E1CCF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8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an underestimate of DO enrollment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19 programs in 2002 to 49 programs in 2017 including remote sites &amp; branch campuses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19 programs in 2002 to 39 programs in 2017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 remote sites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19 programs in 2002 to 34 programs in 2017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 both remote sites and branch      campuses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0377-AD41-4384-AB6A-246B57F4E3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5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number of MD-granting school matriculants has grown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2002–2003 to 2017–2018, the number of DO-granting school matriculants has grown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163%.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2002–2003 to 2016–2017, the total enrollment in master’s and doctoral nursing programs increased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292%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doctor of nursing practice was established. For PAs, first-year enrollment grew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154%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2002–2003 to 2015–2016.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69B77-BD90-4A6B-80DF-784DFB8734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 &amp; PRECEPTORS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0377-AD41-4384-AB6A-246B57F4E3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– COMPETITION -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0377-AD41-4384-AB6A-246B57F4E3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4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32DF-AC53-0A4D-A3C9-8BF5A4A16993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AB41-0248-A34A-B9CD-D2B701F9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aamc.org/projectcore" TargetMode="External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m.org/Resources/ResourcesforMedicalSchools/PreceptorExpansionInitiative/Tactic2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stfm.org/Resources/ResourcesforMedicalSchools/PreceptorExpansionInitiative/Tactic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fm.org/Resources/ResourcesforMedicalSchools/PreceptorExpansionInitiative/Tactic5" TargetMode="External"/><Relationship Id="rId5" Type="http://schemas.openxmlformats.org/officeDocument/2006/relationships/hyperlink" Target="http://www.stfm.org/Resources/ResourcesforMedicalSchools/PreceptorExpansionInitiative/Tactic4" TargetMode="External"/><Relationship Id="rId4" Type="http://schemas.openxmlformats.org/officeDocument/2006/relationships/hyperlink" Target="http://www.stfm.org/Resources/ResourcesforMedicalSchools/PreceptorExpansionInitiative/Tactic3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shipman@aamc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CCAE-EF30-5347-A472-F1BC4F99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5448815" cy="2053323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+mn-lt"/>
              </a:rPr>
              <a:t>Creating the Clinical Workforce We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479EC-AB6A-CD42-8FC9-D7B970A96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5528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Scott Shipman, MD, MPH</a:t>
            </a:r>
          </a:p>
          <a:p>
            <a:r>
              <a:rPr lang="en-US" dirty="0"/>
              <a:t>Director of Clinical Innovations</a:t>
            </a:r>
          </a:p>
          <a:p>
            <a:r>
              <a:rPr lang="en-US" dirty="0"/>
              <a:t>Director of Primary Care Initiatives and Workforce Analysis</a:t>
            </a:r>
          </a:p>
          <a:p>
            <a:r>
              <a:rPr lang="en-US" dirty="0"/>
              <a:t>Association of American Medical Colleges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F76AC-8880-944D-AE18-247229D03FF9}"/>
              </a:ext>
            </a:extLst>
          </p:cNvPr>
          <p:cNvSpPr txBox="1"/>
          <p:nvPr/>
        </p:nvSpPr>
        <p:spPr>
          <a:xfrm>
            <a:off x="1221755" y="6376086"/>
            <a:ext cx="670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2018 Wisconsin Council on Medical Education and Workforce Summit</a:t>
            </a:r>
          </a:p>
        </p:txBody>
      </p:sp>
      <p:pic>
        <p:nvPicPr>
          <p:cNvPr id="29698" name="Picture 2" descr="Image result for wcmew">
            <a:extLst>
              <a:ext uri="{FF2B5EF4-FFF2-40B4-BE49-F238E27FC236}">
                <a16:creationId xmlns:a16="http://schemas.microsoft.com/office/drawing/2014/main" id="{D85CB25D-CB3D-E040-847B-4AB2A107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15" y="855663"/>
            <a:ext cx="27813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7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7BEB9-961F-5343-8E2D-0DBE401D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77" y="2062537"/>
            <a:ext cx="4610554" cy="339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0998B-69FE-D24B-8FF1-22E46BD42518}"/>
              </a:ext>
            </a:extLst>
          </p:cNvPr>
          <p:cNvSpPr txBox="1"/>
          <p:nvPr/>
        </p:nvSpPr>
        <p:spPr>
          <a:xfrm>
            <a:off x="838201" y="647700"/>
            <a:ext cx="711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Forecasting the Workforce vs. Forecasting the Weather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5A797-848F-DE48-8661-0DE72A6B894D}"/>
              </a:ext>
            </a:extLst>
          </p:cNvPr>
          <p:cNvSpPr txBox="1"/>
          <p:nvPr/>
        </p:nvSpPr>
        <p:spPr>
          <a:xfrm>
            <a:off x="2129590" y="5459787"/>
            <a:ext cx="593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Information is intended to aid in planning</a:t>
            </a:r>
          </a:p>
        </p:txBody>
      </p:sp>
    </p:spTree>
    <p:extLst>
      <p:ext uri="{BB962C8B-B14F-4D97-AF65-F5344CB8AC3E}">
        <p14:creationId xmlns:p14="http://schemas.microsoft.com/office/powerpoint/2010/main" val="161376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as gauge low warning">
            <a:extLst>
              <a:ext uri="{FF2B5EF4-FFF2-40B4-BE49-F238E27FC236}">
                <a16:creationId xmlns:a16="http://schemas.microsoft.com/office/drawing/2014/main" id="{636F468C-FFE0-444E-B3EB-06874D94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35200"/>
            <a:ext cx="522605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2685D-45EB-1146-873D-EC773D3BC33A}"/>
              </a:ext>
            </a:extLst>
          </p:cNvPr>
          <p:cNvSpPr txBox="1"/>
          <p:nvPr/>
        </p:nvSpPr>
        <p:spPr>
          <a:xfrm>
            <a:off x="838201" y="647700"/>
            <a:ext cx="711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Forecasting the Workforce vs. Forecasting an empty tank of gas</a:t>
            </a:r>
          </a:p>
        </p:txBody>
      </p:sp>
      <p:pic>
        <p:nvPicPr>
          <p:cNvPr id="8196" name="Picture 4" descr="Image result for gas station">
            <a:extLst>
              <a:ext uri="{FF2B5EF4-FFF2-40B4-BE49-F238E27FC236}">
                <a16:creationId xmlns:a16="http://schemas.microsoft.com/office/drawing/2014/main" id="{2C73226D-EC8B-F746-A1EC-BD6C1B59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1" y="3526579"/>
            <a:ext cx="4474497" cy="29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70C10-3D77-ED49-861A-AFA4B77B2900}"/>
              </a:ext>
            </a:extLst>
          </p:cNvPr>
          <p:cNvSpPr txBox="1"/>
          <p:nvPr/>
        </p:nvSpPr>
        <p:spPr>
          <a:xfrm>
            <a:off x="1636295" y="5009971"/>
            <a:ext cx="210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Information is intended to spur action</a:t>
            </a:r>
          </a:p>
        </p:txBody>
      </p:sp>
    </p:spTree>
    <p:extLst>
      <p:ext uri="{BB962C8B-B14F-4D97-AF65-F5344CB8AC3E}">
        <p14:creationId xmlns:p14="http://schemas.microsoft.com/office/powerpoint/2010/main" val="142500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CF9D-2EAB-A84F-9B6D-76591B5E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Policies and programs seeking to impact the physician workforce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0E1EC-65EC-F74F-930A-558988CA9F52}"/>
              </a:ext>
            </a:extLst>
          </p:cNvPr>
          <p:cNvSpPr txBox="1"/>
          <p:nvPr/>
        </p:nvSpPr>
        <p:spPr>
          <a:xfrm>
            <a:off x="1185863" y="229577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NHSC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3D8D2-9584-9344-A731-522D506A46BC}"/>
              </a:ext>
            </a:extLst>
          </p:cNvPr>
          <p:cNvSpPr txBox="1"/>
          <p:nvPr/>
        </p:nvSpPr>
        <p:spPr>
          <a:xfrm>
            <a:off x="5098673" y="3733899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Teaching Health Centers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42C12-206D-1E49-B9AF-D6C8001177A9}"/>
              </a:ext>
            </a:extLst>
          </p:cNvPr>
          <p:cNvSpPr txBox="1"/>
          <p:nvPr/>
        </p:nvSpPr>
        <p:spPr>
          <a:xfrm>
            <a:off x="6077019" y="1563565"/>
            <a:ext cx="2643187" cy="9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Strategically placed medical school branch campus expansion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81CF2-9B2E-0142-B63A-0F6A647C8985}"/>
              </a:ext>
            </a:extLst>
          </p:cNvPr>
          <p:cNvSpPr txBox="1"/>
          <p:nvPr/>
        </p:nvSpPr>
        <p:spPr>
          <a:xfrm>
            <a:off x="3529013" y="2928410"/>
            <a:ext cx="319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 loan repayment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2915D-3488-FE4C-AE62-4A21495950E5}"/>
              </a:ext>
            </a:extLst>
          </p:cNvPr>
          <p:cNvSpPr txBox="1"/>
          <p:nvPr/>
        </p:nvSpPr>
        <p:spPr>
          <a:xfrm>
            <a:off x="857264" y="3091112"/>
            <a:ext cx="207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MedPAC</a:t>
            </a:r>
            <a:r>
              <a:rPr lang="en-US" b="1" dirty="0"/>
              <a:t> interest in primary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97D75-CE13-BC4C-92E0-D24E56A89A7B}"/>
              </a:ext>
            </a:extLst>
          </p:cNvPr>
          <p:cNvSpPr txBox="1"/>
          <p:nvPr/>
        </p:nvSpPr>
        <p:spPr>
          <a:xfrm>
            <a:off x="5547486" y="4932308"/>
            <a:ext cx="29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State-funded GME 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6B3E5-D4A7-0747-8F65-A74DA2CD3CFC}"/>
              </a:ext>
            </a:extLst>
          </p:cNvPr>
          <p:cNvSpPr txBox="1"/>
          <p:nvPr/>
        </p:nvSpPr>
        <p:spPr>
          <a:xfrm>
            <a:off x="475726" y="4450894"/>
            <a:ext cx="240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SGIM: Proud to be GIM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914F-1A91-2049-87D0-4B8274299F35}"/>
              </a:ext>
            </a:extLst>
          </p:cNvPr>
          <p:cNvSpPr txBox="1"/>
          <p:nvPr/>
        </p:nvSpPr>
        <p:spPr>
          <a:xfrm>
            <a:off x="468582" y="4103231"/>
            <a:ext cx="28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Health is Primary Campaign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F1963-FA8B-D942-A785-44316C3E23E9}"/>
              </a:ext>
            </a:extLst>
          </p:cNvPr>
          <p:cNvSpPr txBox="1"/>
          <p:nvPr/>
        </p:nvSpPr>
        <p:spPr>
          <a:xfrm>
            <a:off x="2634216" y="182181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Title VII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4A2F13-C31D-EE4C-A935-9220C54A2292}"/>
              </a:ext>
            </a:extLst>
          </p:cNvPr>
          <p:cNvSpPr txBox="1">
            <a:spLocks/>
          </p:cNvSpPr>
          <p:nvPr/>
        </p:nvSpPr>
        <p:spPr>
          <a:xfrm>
            <a:off x="96253" y="5757670"/>
            <a:ext cx="8984902" cy="1300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+mn-lt"/>
              </a:rPr>
              <a:t>-Focus is typically on impacting aggregate supply, </a:t>
            </a:r>
          </a:p>
          <a:p>
            <a:pPr algn="ctr"/>
            <a:r>
              <a:rPr lang="en-US" sz="2400" dirty="0">
                <a:latin typeface="+mn-lt"/>
              </a:rPr>
              <a:t>geographic distribution and/or specialty mix-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65C85-3CC6-F649-BB3D-29D2F34E64A7}"/>
              </a:ext>
            </a:extLst>
          </p:cNvPr>
          <p:cNvSpPr txBox="1"/>
          <p:nvPr/>
        </p:nvSpPr>
        <p:spPr>
          <a:xfrm>
            <a:off x="3950176" y="4354722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Conrad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EA968-8DF1-C54D-A904-E76383A0AF9E}"/>
              </a:ext>
            </a:extLst>
          </p:cNvPr>
          <p:cNvSpPr txBox="1"/>
          <p:nvPr/>
        </p:nvSpPr>
        <p:spPr>
          <a:xfrm>
            <a:off x="4600575" y="2138610"/>
            <a:ext cx="6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AHEC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12A114-A837-C645-BA61-1C0EB35490DB}"/>
              </a:ext>
            </a:extLst>
          </p:cNvPr>
          <p:cNvCxnSpPr/>
          <p:nvPr/>
        </p:nvCxnSpPr>
        <p:spPr>
          <a:xfrm>
            <a:off x="2346355" y="5757670"/>
            <a:ext cx="4379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7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gas tank full">
            <a:extLst>
              <a:ext uri="{FF2B5EF4-FFF2-40B4-BE49-F238E27FC236}">
                <a16:creationId xmlns:a16="http://schemas.microsoft.com/office/drawing/2014/main" id="{6634CEDD-0CE2-904A-9E67-A594DBAA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93" y="741172"/>
            <a:ext cx="4186989" cy="14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us health care costs kaiser family foundation">
            <a:extLst>
              <a:ext uri="{FF2B5EF4-FFF2-40B4-BE49-F238E27FC236}">
                <a16:creationId xmlns:a16="http://schemas.microsoft.com/office/drawing/2014/main" id="{134E567F-A481-0347-B5A9-49C30520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34" y="3260012"/>
            <a:ext cx="3226227" cy="23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>
            <a:extLst>
              <a:ext uri="{FF2B5EF4-FFF2-40B4-BE49-F238E27FC236}">
                <a16:creationId xmlns:a16="http://schemas.microsoft.com/office/drawing/2014/main" id="{EF094D08-0F59-D149-AB33-CA0844ED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9" y="2715135"/>
            <a:ext cx="4807907" cy="39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4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E74-73F2-8D47-93E1-888A12BC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53" y="210343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Exploring the adequacy of the national physician workforce</a:t>
            </a:r>
          </a:p>
        </p:txBody>
      </p:sp>
    </p:spTree>
    <p:extLst>
      <p:ext uri="{BB962C8B-B14F-4D97-AF65-F5344CB8AC3E}">
        <p14:creationId xmlns:p14="http://schemas.microsoft.com/office/powerpoint/2010/main" val="3153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4" y="698220"/>
            <a:ext cx="8735785" cy="62324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AAMC Projections, 2018:  Growing shortage of physicians projected through 2030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45E449-F19F-413D-BB3C-CAAD2F078660}"/>
              </a:ext>
            </a:extLst>
          </p:cNvPr>
          <p:cNvGraphicFramePr/>
          <p:nvPr>
            <p:extLst/>
          </p:nvPr>
        </p:nvGraphicFramePr>
        <p:xfrm>
          <a:off x="408214" y="1618688"/>
          <a:ext cx="744764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77D955-8227-4341-A9C8-225EFDFDC8A8}"/>
              </a:ext>
            </a:extLst>
          </p:cNvPr>
          <p:cNvSpPr txBox="1"/>
          <p:nvPr/>
        </p:nvSpPr>
        <p:spPr>
          <a:xfrm rot="20964457">
            <a:off x="4456507" y="3195554"/>
            <a:ext cx="133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75</a:t>
            </a:r>
            <a:r>
              <a:rPr lang="en-US" sz="1500" b="1" baseline="30000" dirty="0"/>
              <a:t>th</a:t>
            </a:r>
            <a:r>
              <a:rPr lang="en-US" sz="1500" b="1" dirty="0"/>
              <a:t> percentile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52938-F401-43D7-8A96-479A65650257}"/>
              </a:ext>
            </a:extLst>
          </p:cNvPr>
          <p:cNvSpPr txBox="1"/>
          <p:nvPr/>
        </p:nvSpPr>
        <p:spPr>
          <a:xfrm rot="21422363">
            <a:off x="4561307" y="3889891"/>
            <a:ext cx="133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25</a:t>
            </a:r>
            <a:r>
              <a:rPr lang="en-US" sz="1500" b="1" baseline="30000" dirty="0"/>
              <a:t>th</a:t>
            </a:r>
            <a:r>
              <a:rPr lang="en-US" sz="1500" b="1" dirty="0"/>
              <a:t> percentile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9A669A7-0452-474D-A06C-130B0965BFF9}"/>
              </a:ext>
            </a:extLst>
          </p:cNvPr>
          <p:cNvSpPr/>
          <p:nvPr/>
        </p:nvSpPr>
        <p:spPr>
          <a:xfrm>
            <a:off x="7855857" y="3053779"/>
            <a:ext cx="348483" cy="1164794"/>
          </a:xfrm>
          <a:prstGeom prst="rightBrac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3B6FB-BCDB-48F0-8FFA-A7320CBD77EC}"/>
              </a:ext>
            </a:extLst>
          </p:cNvPr>
          <p:cNvSpPr txBox="1"/>
          <p:nvPr/>
        </p:nvSpPr>
        <p:spPr>
          <a:xfrm>
            <a:off x="8318500" y="3418893"/>
            <a:ext cx="5549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b="1" dirty="0"/>
              <a:t>2030</a:t>
            </a:r>
          </a:p>
          <a:p>
            <a:r>
              <a:rPr lang="en-US" sz="1125" b="1" dirty="0"/>
              <a:t>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FFC82-111D-4F7D-8BCB-0FC8E3A1BF4C}"/>
              </a:ext>
            </a:extLst>
          </p:cNvPr>
          <p:cNvSpPr txBox="1"/>
          <p:nvPr/>
        </p:nvSpPr>
        <p:spPr>
          <a:xfrm>
            <a:off x="0" y="5854177"/>
            <a:ext cx="4038285" cy="1981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88" dirty="0"/>
              <a:t>Source: AAMC, 2018 Update: Complexities of Physician Supply and Demand: Projections from 2016 to 2030.</a:t>
            </a:r>
          </a:p>
        </p:txBody>
      </p:sp>
    </p:spTree>
    <p:extLst>
      <p:ext uri="{BB962C8B-B14F-4D97-AF65-F5344CB8AC3E}">
        <p14:creationId xmlns:p14="http://schemas.microsoft.com/office/powerpoint/2010/main" val="154557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94" y="329334"/>
            <a:ext cx="8800156" cy="74924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b="1" dirty="0">
                <a:latin typeface="+mn-lt"/>
              </a:rPr>
              <a:t>Projected physician shortages in 2030, by specialty group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9855371"/>
              </p:ext>
            </p:extLst>
          </p:nvPr>
        </p:nvGraphicFramePr>
        <p:xfrm>
          <a:off x="269694" y="1450166"/>
          <a:ext cx="8586630" cy="483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B2A354-D8BD-4FEE-AC69-BB250BF5E513}"/>
              </a:ext>
            </a:extLst>
          </p:cNvPr>
          <p:cNvSpPr txBox="1"/>
          <p:nvPr/>
        </p:nvSpPr>
        <p:spPr>
          <a:xfrm>
            <a:off x="269694" y="6659804"/>
            <a:ext cx="4038285" cy="1981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88" dirty="0"/>
              <a:t>Source: AAMC, 2018 Update: Complexities of Physician Supply and Demand: Projections from 2016 to 2030.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DAAB9899-A7D9-4917-8552-5D40486E2394}"/>
              </a:ext>
            </a:extLst>
          </p:cNvPr>
          <p:cNvSpPr/>
          <p:nvPr/>
        </p:nvSpPr>
        <p:spPr>
          <a:xfrm rot="5400000">
            <a:off x="1058617" y="2839306"/>
            <a:ext cx="420584" cy="1160356"/>
          </a:xfrm>
          <a:prstGeom prst="leftBrace">
            <a:avLst>
              <a:gd name="adj1" fmla="val 8333"/>
              <a:gd name="adj2" fmla="val 47245"/>
            </a:avLst>
          </a:prstGeom>
          <a:noFill/>
          <a:ln w="44450"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83"/>
          </a:p>
        </p:txBody>
      </p:sp>
    </p:spTree>
    <p:extLst>
      <p:ext uri="{BB962C8B-B14F-4D97-AF65-F5344CB8AC3E}">
        <p14:creationId xmlns:p14="http://schemas.microsoft.com/office/powerpoint/2010/main" val="4691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A5061B04-53E8-5D41-8790-0E823BD6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7" y="282083"/>
            <a:ext cx="9139234" cy="819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Forecasting workforce adequacy on the basis of historical health care utilization</a:t>
            </a:r>
          </a:p>
        </p:txBody>
      </p:sp>
      <p:sp>
        <p:nvSpPr>
          <p:cNvPr id="97282" name="Content Placeholder 3">
            <a:extLst>
              <a:ext uri="{FF2B5EF4-FFF2-40B4-BE49-F238E27FC236}">
                <a16:creationId xmlns:a16="http://schemas.microsoft.com/office/drawing/2014/main" id="{3F65F0A7-2E54-AF46-B3A1-09D33AF1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90" y="2646367"/>
            <a:ext cx="3924300" cy="4052887"/>
          </a:xfrm>
        </p:spPr>
        <p:txBody>
          <a:bodyPr/>
          <a:lstStyle/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Millions newly insured</a:t>
            </a: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Utilization</a:t>
            </a: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Physician demand</a:t>
            </a:r>
          </a:p>
        </p:txBody>
      </p:sp>
      <p:sp>
        <p:nvSpPr>
          <p:cNvPr id="97283" name="Content Placeholder 4">
            <a:extLst>
              <a:ext uri="{FF2B5EF4-FFF2-40B4-BE49-F238E27FC236}">
                <a16:creationId xmlns:a16="http://schemas.microsoft.com/office/drawing/2014/main" id="{15A22A89-01AC-EE4E-81C1-156B7D0C0207}"/>
              </a:ext>
            </a:extLst>
          </p:cNvPr>
          <p:cNvSpPr txBox="1">
            <a:spLocks/>
          </p:cNvSpPr>
          <p:nvPr/>
        </p:nvSpPr>
        <p:spPr bwMode="auto">
          <a:xfrm>
            <a:off x="4733925" y="2584698"/>
            <a:ext cx="38512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+mn-lt"/>
              </a:rPr>
              <a:t>Bend the cost curve</a:t>
            </a:r>
          </a:p>
          <a:p>
            <a:pPr algn="ctr" defTabSz="914400" eaLnBrk="1" hangingPunct="1">
              <a:buFont typeface="Wingdings 2" pitchFamily="2" charset="2"/>
              <a:buNone/>
            </a:pPr>
            <a:endParaRPr lang="en-US" altLang="en-US" sz="2800" dirty="0"/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Efficiency</a:t>
            </a:r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Cost sharing</a:t>
            </a:r>
          </a:p>
          <a:p>
            <a:pPr algn="ctr" defTabSz="914400" eaLnBrk="1" hangingPunct="1">
              <a:buFont typeface="Wingdings 2" pitchFamily="2" charset="2"/>
              <a:buNone/>
            </a:pPr>
            <a:endParaRPr lang="en-US" altLang="en-US" sz="2800" b="1" dirty="0">
              <a:solidFill>
                <a:schemeClr val="tx1"/>
              </a:solidFill>
              <a:latin typeface="+mn-lt"/>
            </a:endParaRPr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Physician demand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4D92CF-9C97-AB4A-8B93-14F81C5F5DE7}"/>
              </a:ext>
            </a:extLst>
          </p:cNvPr>
          <p:cNvCxnSpPr>
            <a:cxnSpLocks/>
          </p:cNvCxnSpPr>
          <p:nvPr/>
        </p:nvCxnSpPr>
        <p:spPr>
          <a:xfrm rot="5400000">
            <a:off x="2709865" y="4575179"/>
            <a:ext cx="38592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8FC1D9-98C8-DD40-86F1-01162FAD57CE}"/>
              </a:ext>
            </a:extLst>
          </p:cNvPr>
          <p:cNvCxnSpPr>
            <a:cxnSpLocks/>
          </p:cNvCxnSpPr>
          <p:nvPr/>
        </p:nvCxnSpPr>
        <p:spPr>
          <a:xfrm rot="5400000">
            <a:off x="2271715" y="3675067"/>
            <a:ext cx="604837" cy="15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Up Arrow 20">
            <a:extLst>
              <a:ext uri="{FF2B5EF4-FFF2-40B4-BE49-F238E27FC236}">
                <a16:creationId xmlns:a16="http://schemas.microsoft.com/office/drawing/2014/main" id="{C85BACD5-5BF0-9C4E-BD1C-48EE33179604}"/>
              </a:ext>
            </a:extLst>
          </p:cNvPr>
          <p:cNvSpPr/>
          <p:nvPr/>
        </p:nvSpPr>
        <p:spPr>
          <a:xfrm>
            <a:off x="1173165" y="4111636"/>
            <a:ext cx="484187" cy="581025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821D5640-A670-B647-BA52-CB3CF804104E}"/>
              </a:ext>
            </a:extLst>
          </p:cNvPr>
          <p:cNvSpPr/>
          <p:nvPr/>
        </p:nvSpPr>
        <p:spPr>
          <a:xfrm>
            <a:off x="598490" y="5614198"/>
            <a:ext cx="485775" cy="581025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FB03F4-8590-9E4B-92EC-9C01E4D92383}"/>
              </a:ext>
            </a:extLst>
          </p:cNvPr>
          <p:cNvCxnSpPr>
            <a:cxnSpLocks/>
          </p:cNvCxnSpPr>
          <p:nvPr/>
        </p:nvCxnSpPr>
        <p:spPr>
          <a:xfrm rot="5400000">
            <a:off x="2257427" y="5260192"/>
            <a:ext cx="604838" cy="158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CA807B-6123-7849-A26F-E8B33F74E91C}"/>
              </a:ext>
            </a:extLst>
          </p:cNvPr>
          <p:cNvCxnSpPr>
            <a:cxnSpLocks/>
          </p:cNvCxnSpPr>
          <p:nvPr/>
        </p:nvCxnSpPr>
        <p:spPr>
          <a:xfrm rot="5400000">
            <a:off x="6269040" y="3662367"/>
            <a:ext cx="604837" cy="15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AC34E7-0FE0-3A44-9F3A-34D2CEA5C395}"/>
              </a:ext>
            </a:extLst>
          </p:cNvPr>
          <p:cNvCxnSpPr>
            <a:cxnSpLocks/>
          </p:cNvCxnSpPr>
          <p:nvPr/>
        </p:nvCxnSpPr>
        <p:spPr>
          <a:xfrm rot="5400000">
            <a:off x="6267452" y="5613404"/>
            <a:ext cx="604838" cy="158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Up Arrow 25">
            <a:extLst>
              <a:ext uri="{FF2B5EF4-FFF2-40B4-BE49-F238E27FC236}">
                <a16:creationId xmlns:a16="http://schemas.microsoft.com/office/drawing/2014/main" id="{3B5F90C3-2278-0B47-BAC0-4F32CBA7D1C6}"/>
              </a:ext>
            </a:extLst>
          </p:cNvPr>
          <p:cNvSpPr/>
          <p:nvPr/>
        </p:nvSpPr>
        <p:spPr>
          <a:xfrm>
            <a:off x="5103815" y="3965579"/>
            <a:ext cx="484187" cy="1163638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FCAAEB10-6645-3743-82BD-9C0465E8056C}"/>
              </a:ext>
            </a:extLst>
          </p:cNvPr>
          <p:cNvSpPr/>
          <p:nvPr/>
        </p:nvSpPr>
        <p:spPr>
          <a:xfrm rot="10800000">
            <a:off x="4862515" y="6118229"/>
            <a:ext cx="484187" cy="581025"/>
          </a:xfrm>
          <a:prstGeom prst="upArrow">
            <a:avLst>
              <a:gd name="adj1" fmla="val 50000"/>
              <a:gd name="adj2" fmla="val 58363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A7DE1-2DC1-FA43-8CC3-4E6A6B90191C}"/>
              </a:ext>
            </a:extLst>
          </p:cNvPr>
          <p:cNvSpPr txBox="1"/>
          <p:nvPr/>
        </p:nvSpPr>
        <p:spPr>
          <a:xfrm>
            <a:off x="841377" y="1378319"/>
            <a:ext cx="810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Consider the ACA impact from a workforce perspective…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8A3DE7-EC50-804C-8C0C-20A11C12F392}"/>
              </a:ext>
            </a:extLst>
          </p:cNvPr>
          <p:cNvSpPr/>
          <p:nvPr/>
        </p:nvSpPr>
        <p:spPr>
          <a:xfrm>
            <a:off x="428625" y="1296928"/>
            <a:ext cx="8270207" cy="54594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3">
            <a:extLst>
              <a:ext uri="{FF2B5EF4-FFF2-40B4-BE49-F238E27FC236}">
                <a16:creationId xmlns:a16="http://schemas.microsoft.com/office/drawing/2014/main" id="{3F65F0A7-2E54-AF46-B3A1-09D33AF1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2189163"/>
            <a:ext cx="3924300" cy="4052887"/>
          </a:xfrm>
        </p:spPr>
        <p:txBody>
          <a:bodyPr/>
          <a:lstStyle/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ea typeface="ＭＳ Ｐゴシック" panose="020B0600070205080204" pitchFamily="34" charset="-128"/>
              </a:rPr>
              <a:t>Millions newly insured?</a:t>
            </a: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dirty="0">
                <a:solidFill>
                  <a:schemeClr val="accent3">
                    <a:alpha val="30000"/>
                  </a:schemeClr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dirty="0">
              <a:solidFill>
                <a:schemeClr val="accent3">
                  <a:alpha val="30000"/>
                </a:schemeClr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ea typeface="ＭＳ Ｐゴシック" panose="020B0600070205080204" pitchFamily="34" charset="-128"/>
              </a:rPr>
              <a:t>Utilization</a:t>
            </a: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b="1" dirty="0">
              <a:solidFill>
                <a:schemeClr val="accent3">
                  <a:alpha val="30000"/>
                </a:schemeClr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endParaRPr lang="en-US" altLang="en-US" sz="2800" b="1" dirty="0">
              <a:solidFill>
                <a:schemeClr val="accent3">
                  <a:alpha val="30000"/>
                </a:schemeClr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ea typeface="ＭＳ Ｐゴシック" panose="020B0600070205080204" pitchFamily="34" charset="-128"/>
              </a:rPr>
              <a:t>Physician demand</a:t>
            </a:r>
          </a:p>
        </p:txBody>
      </p:sp>
      <p:sp>
        <p:nvSpPr>
          <p:cNvPr id="97283" name="Content Placeholder 4">
            <a:extLst>
              <a:ext uri="{FF2B5EF4-FFF2-40B4-BE49-F238E27FC236}">
                <a16:creationId xmlns:a16="http://schemas.microsoft.com/office/drawing/2014/main" id="{15A22A89-01AC-EE4E-81C1-156B7D0C0207}"/>
              </a:ext>
            </a:extLst>
          </p:cNvPr>
          <p:cNvSpPr txBox="1">
            <a:spLocks/>
          </p:cNvSpPr>
          <p:nvPr/>
        </p:nvSpPr>
        <p:spPr bwMode="auto">
          <a:xfrm>
            <a:off x="4670425" y="2189162"/>
            <a:ext cx="38512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latin typeface="+mn-lt"/>
              </a:rPr>
              <a:t>Bend the cost curve</a:t>
            </a:r>
          </a:p>
          <a:p>
            <a:pPr algn="ctr" defTabSz="914400" eaLnBrk="1" hangingPunct="1">
              <a:buFont typeface="Wingdings 2" pitchFamily="2" charset="2"/>
              <a:buNone/>
            </a:pPr>
            <a:endParaRPr lang="en-US" altLang="en-US" sz="2800" dirty="0">
              <a:solidFill>
                <a:schemeClr val="accent3">
                  <a:alpha val="30000"/>
                </a:schemeClr>
              </a:solidFill>
            </a:endParaRPr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latin typeface="+mn-lt"/>
              </a:rPr>
              <a:t>Efficiency</a:t>
            </a:r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latin typeface="+mn-lt"/>
              </a:rPr>
              <a:t>Cost sharing</a:t>
            </a:r>
          </a:p>
          <a:p>
            <a:pPr algn="ctr" defTabSz="914400" eaLnBrk="1" hangingPunct="1">
              <a:buFont typeface="Wingdings 2" pitchFamily="2" charset="2"/>
              <a:buNone/>
            </a:pPr>
            <a:endParaRPr lang="en-US" altLang="en-US" sz="2800" b="1" dirty="0">
              <a:solidFill>
                <a:schemeClr val="accent3">
                  <a:alpha val="30000"/>
                </a:schemeClr>
              </a:solidFill>
              <a:latin typeface="+mn-lt"/>
            </a:endParaRPr>
          </a:p>
          <a:p>
            <a:pPr algn="ctr" defTabSz="914400" eaLnBrk="1" hangingPunct="1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accent3">
                    <a:alpha val="30000"/>
                  </a:schemeClr>
                </a:solidFill>
                <a:latin typeface="+mn-lt"/>
              </a:rPr>
              <a:t>   Physician demand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4D92CF-9C97-AB4A-8B93-14F81C5F5DE7}"/>
              </a:ext>
            </a:extLst>
          </p:cNvPr>
          <p:cNvCxnSpPr/>
          <p:nvPr/>
        </p:nvCxnSpPr>
        <p:spPr>
          <a:xfrm rot="5400000">
            <a:off x="2624138" y="4117975"/>
            <a:ext cx="38592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8FC1D9-98C8-DD40-86F1-01162FAD57CE}"/>
              </a:ext>
            </a:extLst>
          </p:cNvPr>
          <p:cNvCxnSpPr/>
          <p:nvPr/>
        </p:nvCxnSpPr>
        <p:spPr>
          <a:xfrm rot="5400000">
            <a:off x="2185988" y="3217863"/>
            <a:ext cx="604837" cy="1587"/>
          </a:xfrm>
          <a:prstGeom prst="straightConnector1">
            <a:avLst/>
          </a:prstGeom>
          <a:ln w="31750">
            <a:solidFill>
              <a:schemeClr val="accent3">
                <a:alpha val="32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Up Arrow 20">
            <a:extLst>
              <a:ext uri="{FF2B5EF4-FFF2-40B4-BE49-F238E27FC236}">
                <a16:creationId xmlns:a16="http://schemas.microsoft.com/office/drawing/2014/main" id="{C85BACD5-5BF0-9C4E-BD1C-48EE33179604}"/>
              </a:ext>
            </a:extLst>
          </p:cNvPr>
          <p:cNvSpPr/>
          <p:nvPr/>
        </p:nvSpPr>
        <p:spPr>
          <a:xfrm>
            <a:off x="1087438" y="3654432"/>
            <a:ext cx="484187" cy="581025"/>
          </a:xfrm>
          <a:prstGeom prst="upArrow">
            <a:avLst/>
          </a:prstGeom>
          <a:solidFill>
            <a:schemeClr val="accent3">
              <a:alpha val="3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alpha val="30000"/>
                </a:schemeClr>
              </a:solidFill>
            </a:endParaRP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821D5640-A670-B647-BA52-CB3CF804104E}"/>
              </a:ext>
            </a:extLst>
          </p:cNvPr>
          <p:cNvSpPr/>
          <p:nvPr/>
        </p:nvSpPr>
        <p:spPr>
          <a:xfrm>
            <a:off x="512763" y="5156994"/>
            <a:ext cx="485775" cy="581025"/>
          </a:xfrm>
          <a:prstGeom prst="upArrow">
            <a:avLst/>
          </a:prstGeom>
          <a:solidFill>
            <a:schemeClr val="accent3">
              <a:alpha val="32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alpha val="3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FB03F4-8590-9E4B-92EC-9C01E4D92383}"/>
              </a:ext>
            </a:extLst>
          </p:cNvPr>
          <p:cNvCxnSpPr/>
          <p:nvPr/>
        </p:nvCxnSpPr>
        <p:spPr>
          <a:xfrm rot="5400000">
            <a:off x="2171700" y="4802988"/>
            <a:ext cx="604838" cy="1588"/>
          </a:xfrm>
          <a:prstGeom prst="straightConnector1">
            <a:avLst/>
          </a:prstGeom>
          <a:ln w="31750">
            <a:solidFill>
              <a:schemeClr val="accent3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CA807B-6123-7849-A26F-E8B33F74E91C}"/>
              </a:ext>
            </a:extLst>
          </p:cNvPr>
          <p:cNvCxnSpPr/>
          <p:nvPr/>
        </p:nvCxnSpPr>
        <p:spPr>
          <a:xfrm rot="5400000">
            <a:off x="6183313" y="3205163"/>
            <a:ext cx="604837" cy="1587"/>
          </a:xfrm>
          <a:prstGeom prst="straightConnector1">
            <a:avLst/>
          </a:prstGeom>
          <a:ln w="31750">
            <a:solidFill>
              <a:schemeClr val="accent3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AC34E7-0FE0-3A44-9F3A-34D2CEA5C395}"/>
              </a:ext>
            </a:extLst>
          </p:cNvPr>
          <p:cNvCxnSpPr/>
          <p:nvPr/>
        </p:nvCxnSpPr>
        <p:spPr>
          <a:xfrm rot="5400000">
            <a:off x="6181725" y="5156200"/>
            <a:ext cx="604838" cy="1588"/>
          </a:xfrm>
          <a:prstGeom prst="straightConnector1">
            <a:avLst/>
          </a:prstGeom>
          <a:ln w="31750">
            <a:solidFill>
              <a:schemeClr val="accent3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Up Arrow 25">
            <a:extLst>
              <a:ext uri="{FF2B5EF4-FFF2-40B4-BE49-F238E27FC236}">
                <a16:creationId xmlns:a16="http://schemas.microsoft.com/office/drawing/2014/main" id="{3B5F90C3-2278-0B47-BAC0-4F32CBA7D1C6}"/>
              </a:ext>
            </a:extLst>
          </p:cNvPr>
          <p:cNvSpPr/>
          <p:nvPr/>
        </p:nvSpPr>
        <p:spPr>
          <a:xfrm>
            <a:off x="5018088" y="3508375"/>
            <a:ext cx="484187" cy="1163638"/>
          </a:xfrm>
          <a:prstGeom prst="upArrow">
            <a:avLst/>
          </a:prstGeom>
          <a:solidFill>
            <a:schemeClr val="accent3">
              <a:alpha val="32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alpha val="30000"/>
                </a:schemeClr>
              </a:solidFill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FCAAEB10-6645-3743-82BD-9C0465E8056C}"/>
              </a:ext>
            </a:extLst>
          </p:cNvPr>
          <p:cNvSpPr/>
          <p:nvPr/>
        </p:nvSpPr>
        <p:spPr>
          <a:xfrm rot="10800000">
            <a:off x="4776788" y="5661025"/>
            <a:ext cx="484187" cy="581025"/>
          </a:xfrm>
          <a:prstGeom prst="upArrow">
            <a:avLst>
              <a:gd name="adj1" fmla="val 50000"/>
              <a:gd name="adj2" fmla="val 58363"/>
            </a:avLst>
          </a:prstGeom>
          <a:solidFill>
            <a:schemeClr val="accent3">
              <a:alpha val="3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alpha val="3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46A19-3FF2-7949-86F0-AA4615D36A8B}"/>
              </a:ext>
            </a:extLst>
          </p:cNvPr>
          <p:cNvSpPr txBox="1"/>
          <p:nvPr/>
        </p:nvSpPr>
        <p:spPr>
          <a:xfrm>
            <a:off x="4766" y="380414"/>
            <a:ext cx="913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…and add in uncertainties of our current political 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8734C-9027-184E-BEFE-D81324F54321}"/>
              </a:ext>
            </a:extLst>
          </p:cNvPr>
          <p:cNvSpPr txBox="1"/>
          <p:nvPr/>
        </p:nvSpPr>
        <p:spPr>
          <a:xfrm>
            <a:off x="663526" y="1200150"/>
            <a:ext cx="818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alpha val="30000"/>
                  </a:schemeClr>
                </a:solidFill>
              </a:rPr>
              <a:t>Consider the Affordable Care Act from a workforce perspective</a:t>
            </a:r>
          </a:p>
        </p:txBody>
      </p:sp>
      <p:pic>
        <p:nvPicPr>
          <p:cNvPr id="15362" name="Picture 2" descr="Image result for crystal ball">
            <a:extLst>
              <a:ext uri="{FF2B5EF4-FFF2-40B4-BE49-F238E27FC236}">
                <a16:creationId xmlns:a16="http://schemas.microsoft.com/office/drawing/2014/main" id="{19EEA828-C245-7146-B615-F5F67438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9" y="33180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republican elephant">
            <a:extLst>
              <a:ext uri="{FF2B5EF4-FFF2-40B4-BE49-F238E27FC236}">
                <a16:creationId xmlns:a16="http://schemas.microsoft.com/office/drawing/2014/main" id="{56BECADA-46BF-7A4C-8F1D-AEDE75F6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57" y="1250649"/>
            <a:ext cx="41529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EECA7311-F910-7044-B48A-38ADFCAF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81000"/>
            <a:ext cx="8247063" cy="766763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The Physician Workforce is Aging</a:t>
            </a:r>
          </a:p>
        </p:txBody>
      </p:sp>
      <p:graphicFrame>
        <p:nvGraphicFramePr>
          <p:cNvPr id="101378" name="Content Placeholder 6">
            <a:extLst>
              <a:ext uri="{FF2B5EF4-FFF2-40B4-BE49-F238E27FC236}">
                <a16:creationId xmlns:a16="http://schemas.microsoft.com/office/drawing/2014/main" id="{22DC5EE3-64CA-7445-B909-1C968DAEB08B}"/>
              </a:ext>
            </a:extLst>
          </p:cNvPr>
          <p:cNvGraphicFramePr>
            <a:graphicFrameLocks noGrp="1"/>
          </p:cNvGraphicFramePr>
          <p:nvPr/>
        </p:nvGraphicFramePr>
        <p:xfrm>
          <a:off x="369888" y="1728788"/>
          <a:ext cx="8283575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Worksheet" r:id="rId4" imgW="8293100" imgH="4330700" progId="Excel.Sheet.8">
                  <p:embed/>
                </p:oleObj>
              </mc:Choice>
              <mc:Fallback>
                <p:oleObj name="Worksheet" r:id="rId4" imgW="8293100" imgH="4330700" progId="Excel.Sheet.8">
                  <p:embed/>
                  <p:pic>
                    <p:nvPicPr>
                      <p:cNvPr id="101378" name="Content Placeholder 6">
                        <a:extLst>
                          <a:ext uri="{FF2B5EF4-FFF2-40B4-BE49-F238E27FC236}">
                            <a16:creationId xmlns:a16="http://schemas.microsoft.com/office/drawing/2014/main" id="{22DC5EE3-64CA-7445-B909-1C968DAEB08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728788"/>
                        <a:ext cx="8283575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2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D356-E058-7C4C-9030-B5FDF6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1314"/>
            <a:ext cx="7886700" cy="3138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Disclosure: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3100" dirty="0">
                <a:latin typeface="+mn-lt"/>
              </a:rPr>
              <a:t>No financial relationships to disclose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Opinions stated are my own, not necessarily those of my employer (or anyone else, for that matter)</a:t>
            </a:r>
          </a:p>
        </p:txBody>
      </p:sp>
    </p:spTree>
    <p:extLst>
      <p:ext uri="{BB962C8B-B14F-4D97-AF65-F5344CB8AC3E}">
        <p14:creationId xmlns:p14="http://schemas.microsoft.com/office/powerpoint/2010/main" val="138656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F7387364-1048-7A41-8534-C466892B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74625"/>
            <a:ext cx="8148888" cy="10445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On the other end of the career spectrum: family/personal time matters a lot</a:t>
            </a: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2842661-0D1B-ED47-9A69-FAE1457A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708275"/>
            <a:ext cx="18700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Important Factors in a Desirable Practice for 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Physicians &lt; 50 years of age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57DEBC0-8371-BF49-B39F-85E933B4D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0317"/>
              </p:ext>
            </p:extLst>
          </p:nvPr>
        </p:nvGraphicFramePr>
        <p:xfrm>
          <a:off x="2238375" y="1219200"/>
          <a:ext cx="6516688" cy="5091110"/>
        </p:xfrm>
        <a:graphic>
          <a:graphicData uri="http://schemas.openxmlformats.org/drawingml/2006/table">
            <a:tbl>
              <a:tblPr/>
              <a:tblGrid>
                <a:gridCol w="469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21355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Ranking as Very Important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4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Time for family/personal life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71%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79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Adequate support staff and services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43%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9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Long term income potential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9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Practice income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4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Flexible scheduling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4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Health insurance coverage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79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No or very limited on-call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09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Adequate patient volume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09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Opportunity to advance professionally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 2" charset="2"/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28%</a:t>
                      </a:r>
                    </a:p>
                  </a:txBody>
                  <a:tcPr marL="91448" marR="91448"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3448" name="Text Box 29">
            <a:extLst>
              <a:ext uri="{FF2B5EF4-FFF2-40B4-BE49-F238E27FC236}">
                <a16:creationId xmlns:a16="http://schemas.microsoft.com/office/drawing/2014/main" id="{E2B3C1E9-2FC4-E24D-928C-A5ADABB8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6489781"/>
            <a:ext cx="446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tabLst>
                <a:tab pos="631825" algn="l"/>
              </a:tabLst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tabLst>
                <a:tab pos="631825" algn="l"/>
              </a:tabLst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tabLst>
                <a:tab pos="631825" algn="l"/>
              </a:tabLst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BFBFBF"/>
                </a:solidFill>
              </a:rPr>
              <a:t>Source:	AAMC/AMA Survey of Physicians Under 50, 2006</a:t>
            </a:r>
          </a:p>
        </p:txBody>
      </p:sp>
    </p:spTree>
    <p:extLst>
      <p:ext uri="{BB962C8B-B14F-4D97-AF65-F5344CB8AC3E}">
        <p14:creationId xmlns:p14="http://schemas.microsoft.com/office/powerpoint/2010/main" val="17149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E6DA15A7-E6A0-6C44-BF7D-A826F60F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8" y="112712"/>
            <a:ext cx="838300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Women in Medicine: Not Just Primary Care</a:t>
            </a:r>
          </a:p>
        </p:txBody>
      </p:sp>
      <p:graphicFrame>
        <p:nvGraphicFramePr>
          <p:cNvPr id="105474" name="Object 3">
            <a:extLst>
              <a:ext uri="{FF2B5EF4-FFF2-40B4-BE49-F238E27FC236}">
                <a16:creationId xmlns:a16="http://schemas.microsoft.com/office/drawing/2014/main" id="{06B6610D-70B3-F241-B4B0-64C76C8480B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320145"/>
              </p:ext>
            </p:extLst>
          </p:nvPr>
        </p:nvGraphicFramePr>
        <p:xfrm>
          <a:off x="28575" y="1438275"/>
          <a:ext cx="9113838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r:id="rId4" imgW="18986500" imgH="11252200" progId="Excel.Chart.8">
                  <p:embed/>
                </p:oleObj>
              </mc:Choice>
              <mc:Fallback>
                <p:oleObj r:id="rId4" imgW="18986500" imgH="11252200" progId="Excel.Chart.8">
                  <p:embed/>
                  <p:pic>
                    <p:nvPicPr>
                      <p:cNvPr id="105474" name="Object 3">
                        <a:extLst>
                          <a:ext uri="{FF2B5EF4-FFF2-40B4-BE49-F238E27FC236}">
                            <a16:creationId xmlns:a16="http://schemas.microsoft.com/office/drawing/2014/main" id="{06B6610D-70B3-F241-B4B0-64C76C8480B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1438275"/>
                        <a:ext cx="9113838" cy="54022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TextBox 4">
            <a:extLst>
              <a:ext uri="{FF2B5EF4-FFF2-40B4-BE49-F238E27FC236}">
                <a16:creationId xmlns:a16="http://schemas.microsoft.com/office/drawing/2014/main" id="{7874EC56-D276-564A-A35D-00A2343B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1870075"/>
            <a:ext cx="474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 Bold" pitchFamily="-84" charset="0"/>
              </a:rPr>
              <a:t>% Women Comprising the Surgical Fields</a:t>
            </a:r>
          </a:p>
        </p:txBody>
      </p:sp>
    </p:spTree>
    <p:extLst>
      <p:ext uri="{BB962C8B-B14F-4D97-AF65-F5344CB8AC3E}">
        <p14:creationId xmlns:p14="http://schemas.microsoft.com/office/powerpoint/2010/main" val="291735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1E8D08A7-A122-2440-9F5A-004C0E65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206375"/>
            <a:ext cx="8386762" cy="682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Gender- and Family-related factors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11E0A-7BED-BD41-8FED-1C7DA17C7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2951"/>
              </p:ext>
            </p:extLst>
          </p:nvPr>
        </p:nvGraphicFramePr>
        <p:xfrm>
          <a:off x="0" y="129922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7" name="TextBox 6">
            <a:extLst>
              <a:ext uri="{FF2B5EF4-FFF2-40B4-BE49-F238E27FC236}">
                <a16:creationId xmlns:a16="http://schemas.microsoft.com/office/drawing/2014/main" id="{9D85B6BB-73A0-EE4B-9955-677921CA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7" y="6296145"/>
            <a:ext cx="4586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Source: U.S. Census and American Community Survey, 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Unpublished analyses by the AAMC Center for Workforce Studies</a:t>
            </a:r>
          </a:p>
        </p:txBody>
      </p:sp>
    </p:spTree>
    <p:extLst>
      <p:ext uri="{BB962C8B-B14F-4D97-AF65-F5344CB8AC3E}">
        <p14:creationId xmlns:p14="http://schemas.microsoft.com/office/powerpoint/2010/main" val="303015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EA661A-360F-BD4A-84E2-0510F37DB873}"/>
              </a:ext>
            </a:extLst>
          </p:cNvPr>
          <p:cNvSpPr/>
          <p:nvPr/>
        </p:nvSpPr>
        <p:spPr bwMode="auto">
          <a:xfrm>
            <a:off x="620713" y="1463675"/>
            <a:ext cx="3824287" cy="2222500"/>
          </a:xfrm>
          <a:prstGeom prst="roundRect">
            <a:avLst/>
          </a:prstGeom>
          <a:solidFill>
            <a:srgbClr val="92D050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7CA10B-52DD-FB4F-8D52-63BFB55BA48E}"/>
              </a:ext>
            </a:extLst>
          </p:cNvPr>
          <p:cNvSpPr/>
          <p:nvPr/>
        </p:nvSpPr>
        <p:spPr bwMode="auto">
          <a:xfrm>
            <a:off x="4541838" y="1463675"/>
            <a:ext cx="3836987" cy="2222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D61148-8A88-EE48-8A42-DD257234F67C}"/>
              </a:ext>
            </a:extLst>
          </p:cNvPr>
          <p:cNvSpPr/>
          <p:nvPr/>
        </p:nvSpPr>
        <p:spPr bwMode="auto">
          <a:xfrm>
            <a:off x="620713" y="3783013"/>
            <a:ext cx="3824287" cy="22367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04" name="Rounded Rectangle 6">
            <a:extLst>
              <a:ext uri="{FF2B5EF4-FFF2-40B4-BE49-F238E27FC236}">
                <a16:creationId xmlns:a16="http://schemas.microsoft.com/office/drawing/2014/main" id="{143107F7-A912-0144-882D-C805340D7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3783013"/>
            <a:ext cx="3836987" cy="22367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79205" name="TextBox 7">
            <a:extLst>
              <a:ext uri="{FF2B5EF4-FFF2-40B4-BE49-F238E27FC236}">
                <a16:creationId xmlns:a16="http://schemas.microsoft.com/office/drawing/2014/main" id="{56A0B510-175A-D442-AA6D-FDC761B2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284413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Train more</a:t>
            </a:r>
          </a:p>
        </p:txBody>
      </p:sp>
      <p:sp>
        <p:nvSpPr>
          <p:cNvPr id="179206" name="TextBox 8">
            <a:extLst>
              <a:ext uri="{FF2B5EF4-FFF2-40B4-BE49-F238E27FC236}">
                <a16:creationId xmlns:a16="http://schemas.microsoft.com/office/drawing/2014/main" id="{4DB592F5-4900-B84B-804D-9C19B1A0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605338"/>
            <a:ext cx="203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Lose fewer</a:t>
            </a:r>
          </a:p>
        </p:txBody>
      </p:sp>
      <p:sp>
        <p:nvSpPr>
          <p:cNvPr id="179207" name="TextBox 9">
            <a:extLst>
              <a:ext uri="{FF2B5EF4-FFF2-40B4-BE49-F238E27FC236}">
                <a16:creationId xmlns:a16="http://schemas.microsoft.com/office/drawing/2014/main" id="{60177ED6-F3E3-A94C-8F38-D1EC7401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346325"/>
            <a:ext cx="330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Find someone else</a:t>
            </a:r>
          </a:p>
        </p:txBody>
      </p:sp>
      <p:sp>
        <p:nvSpPr>
          <p:cNvPr id="179208" name="TextBox 10">
            <a:extLst>
              <a:ext uri="{FF2B5EF4-FFF2-40B4-BE49-F238E27FC236}">
                <a16:creationId xmlns:a16="http://schemas.microsoft.com/office/drawing/2014/main" id="{CA2A5211-7E69-BC44-83E7-25C23E5B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4591050"/>
            <a:ext cx="191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Waste less</a:t>
            </a:r>
          </a:p>
        </p:txBody>
      </p:sp>
      <p:sp>
        <p:nvSpPr>
          <p:cNvPr id="117769" name="Title 12">
            <a:extLst>
              <a:ext uri="{FF2B5EF4-FFF2-40B4-BE49-F238E27FC236}">
                <a16:creationId xmlns:a16="http://schemas.microsoft.com/office/drawing/2014/main" id="{D57E7F31-1AFE-E842-94E1-E0EF9BF6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10" y="304801"/>
            <a:ext cx="8602579" cy="1025525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Managing a physician shortage: what to do?</a:t>
            </a:r>
          </a:p>
        </p:txBody>
      </p:sp>
    </p:spTree>
    <p:extLst>
      <p:ext uri="{BB962C8B-B14F-4D97-AF65-F5344CB8AC3E}">
        <p14:creationId xmlns:p14="http://schemas.microsoft.com/office/powerpoint/2010/main" val="3253032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9204" grpId="0" animBg="1"/>
      <p:bldP spid="179205" grpId="0"/>
      <p:bldP spid="179206" grpId="0"/>
      <p:bldP spid="179207" grpId="0"/>
      <p:bldP spid="1792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7764E4-4508-C043-9413-D7C36786E96C}"/>
              </a:ext>
            </a:extLst>
          </p:cNvPr>
          <p:cNvSpPr/>
          <p:nvPr/>
        </p:nvSpPr>
        <p:spPr bwMode="auto">
          <a:xfrm>
            <a:off x="620713" y="1463675"/>
            <a:ext cx="3824287" cy="2222500"/>
          </a:xfrm>
          <a:prstGeom prst="roundRect">
            <a:avLst/>
          </a:prstGeom>
          <a:solidFill>
            <a:srgbClr val="92D050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TextBox 7">
            <a:extLst>
              <a:ext uri="{FF2B5EF4-FFF2-40B4-BE49-F238E27FC236}">
                <a16:creationId xmlns:a16="http://schemas.microsoft.com/office/drawing/2014/main" id="{A12BC46B-085B-3E47-B199-759C63FD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284413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Train more</a:t>
            </a:r>
          </a:p>
        </p:txBody>
      </p:sp>
      <p:sp>
        <p:nvSpPr>
          <p:cNvPr id="118787" name="Title 12">
            <a:extLst>
              <a:ext uri="{FF2B5EF4-FFF2-40B4-BE49-F238E27FC236}">
                <a16:creationId xmlns:a16="http://schemas.microsoft.com/office/drawing/2014/main" id="{1A7416FC-5465-A94C-ABBA-9D94FCEE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81000"/>
            <a:ext cx="7904162" cy="79692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Managing a physician shortage: what to do?</a:t>
            </a:r>
          </a:p>
        </p:txBody>
      </p:sp>
      <p:sp>
        <p:nvSpPr>
          <p:cNvPr id="118788" name="Title 1">
            <a:extLst>
              <a:ext uri="{FF2B5EF4-FFF2-40B4-BE49-F238E27FC236}">
                <a16:creationId xmlns:a16="http://schemas.microsoft.com/office/drawing/2014/main" id="{E4FD06A0-8406-244D-90AF-7B0B3F5790FB}"/>
              </a:ext>
            </a:extLst>
          </p:cNvPr>
          <p:cNvSpPr txBox="1">
            <a:spLocks/>
          </p:cNvSpPr>
          <p:nvPr/>
        </p:nvSpPr>
        <p:spPr bwMode="auto">
          <a:xfrm>
            <a:off x="620713" y="44323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b="1"/>
              <a:t>Medical Schools have gotten the message to “train more”. . .</a:t>
            </a:r>
          </a:p>
        </p:txBody>
      </p:sp>
    </p:spTree>
    <p:extLst>
      <p:ext uri="{BB962C8B-B14F-4D97-AF65-F5344CB8AC3E}">
        <p14:creationId xmlns:p14="http://schemas.microsoft.com/office/powerpoint/2010/main" val="298638978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433667"/>
            <a:ext cx="9001124" cy="99417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Overall MD &amp; DO first year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enrollment is projected to grow 59%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between 2002 and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D4056-5985-5E49-BB2F-99D9BE7A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226"/>
            <a:ext cx="9144000" cy="4778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8F0108-386C-9048-99F7-6F4051B6E170}"/>
              </a:ext>
            </a:extLst>
          </p:cNvPr>
          <p:cNvSpPr txBox="1"/>
          <p:nvPr/>
        </p:nvSpPr>
        <p:spPr>
          <a:xfrm>
            <a:off x="1408670" y="4856206"/>
            <a:ext cx="4394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27 new MD granting Medical schools</a:t>
            </a:r>
          </a:p>
        </p:txBody>
      </p:sp>
    </p:spTree>
    <p:extLst>
      <p:ext uri="{BB962C8B-B14F-4D97-AF65-F5344CB8AC3E}">
        <p14:creationId xmlns:p14="http://schemas.microsoft.com/office/powerpoint/2010/main" val="411116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188BE162-0EE7-DE49-958F-5032BEEB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276224"/>
            <a:ext cx="8461375" cy="949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How could medical school expansion influence the future workforce?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F547C-B51E-B347-B501-0E18004EB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09052"/>
              </p:ext>
            </p:extLst>
          </p:nvPr>
        </p:nvGraphicFramePr>
        <p:xfrm>
          <a:off x="382588" y="1630363"/>
          <a:ext cx="8304212" cy="4476750"/>
        </p:xfrm>
        <a:graphic>
          <a:graphicData uri="http://schemas.openxmlformats.org/drawingml/2006/table">
            <a:tbl>
              <a:tblPr bandRow="1"/>
              <a:tblGrid>
                <a:gridCol w="415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7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Student self-report from AAMC Matriculating</a:t>
                      </a:r>
                      <a:r>
                        <a:rPr lang="en-US" sz="2000" b="1" i="1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 Student Questionnaire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% of Respondents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21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1999-2001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2009-2011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5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Plan to work in underserved area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Plan to work primarily with minority population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7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Plan to go into Primary Care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6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Practice</a:t>
                      </a:r>
                      <a:r>
                        <a:rPr lang="en-US" sz="20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in a rural</a:t>
                      </a:r>
                      <a:r>
                        <a:rPr lang="en-US" sz="20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 town/ small city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Practice </a:t>
                      </a:r>
                      <a:r>
                        <a:rPr lang="en-US" sz="20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setting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undecided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4964" name="TextBox 3">
            <a:extLst>
              <a:ext uri="{FF2B5EF4-FFF2-40B4-BE49-F238E27FC236}">
                <a16:creationId xmlns:a16="http://schemas.microsoft.com/office/drawing/2014/main" id="{E09A5C94-D24F-1948-891A-1F0435D5D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6343651"/>
            <a:ext cx="296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accent6"/>
                </a:solidFill>
              </a:rPr>
              <a:t>Shipman et al, </a:t>
            </a:r>
            <a:r>
              <a:rPr lang="en-US" altLang="en-US" sz="1400" i="1" dirty="0" err="1">
                <a:solidFill>
                  <a:schemeClr val="accent6"/>
                </a:solidFill>
              </a:rPr>
              <a:t>Acad</a:t>
            </a:r>
            <a:r>
              <a:rPr lang="en-US" altLang="en-US" sz="1400" i="1" dirty="0">
                <a:solidFill>
                  <a:schemeClr val="accent6"/>
                </a:solidFill>
              </a:rPr>
              <a:t> Med</a:t>
            </a:r>
            <a:r>
              <a:rPr lang="en-US" altLang="en-US" sz="1400" dirty="0">
                <a:solidFill>
                  <a:schemeClr val="accent6"/>
                </a:solidFill>
              </a:rPr>
              <a:t> Dec 2013</a:t>
            </a:r>
          </a:p>
        </p:txBody>
      </p:sp>
    </p:spTree>
    <p:extLst>
      <p:ext uri="{BB962C8B-B14F-4D97-AF65-F5344CB8AC3E}">
        <p14:creationId xmlns:p14="http://schemas.microsoft.com/office/powerpoint/2010/main" val="177367876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7E8D8D1B-6EC0-6D45-ADDF-19A04B2C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68300"/>
            <a:ext cx="8461375" cy="949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Changes in Attributes of Medical School </a:t>
            </a:r>
            <a:r>
              <a:rPr lang="en-US" sz="3600" b="1" dirty="0" err="1">
                <a:latin typeface="+mn-lt"/>
              </a:rPr>
              <a:t>Matriculants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341C43-6E96-924C-B4FF-EFC3D217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69550"/>
              </p:ext>
            </p:extLst>
          </p:nvPr>
        </p:nvGraphicFramePr>
        <p:xfrm>
          <a:off x="382588" y="1317625"/>
          <a:ext cx="8304212" cy="4762500"/>
        </p:xfrm>
        <a:graphic>
          <a:graphicData uri="http://schemas.openxmlformats.org/drawingml/2006/table">
            <a:tbl>
              <a:tblPr bandRow="1"/>
              <a:tblGrid>
                <a:gridCol w="415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1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baseline="0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Matriculating student data from MD school applications (AMCAS)</a:t>
                      </a:r>
                      <a:endParaRPr lang="en-US" sz="2000" b="1" i="1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1" u="none" strike="noStrike" dirty="0">
                        <a:solidFill>
                          <a:srgbClr val="0000FF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4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% of </a:t>
                      </a:r>
                      <a:r>
                        <a:rPr lang="en-US" sz="20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Matricultants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76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1999-2001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2009-2011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76">
                <a:tc gridSpan="3">
                  <a:txBody>
                    <a:bodyPr/>
                    <a:lstStyle/>
                    <a:p>
                      <a:pPr algn="l" fontAlgn="b"/>
                      <a:endParaRPr lang="en-US" sz="2000" b="1" i="1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Rural Birth County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6.7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Minority</a:t>
                      </a:r>
                      <a:r>
                        <a:rPr lang="en-US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 (Black/AA, Hispanic, Indian/American/PI Native)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14.3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16.1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Parental Education: </a:t>
                      </a:r>
                    </a:p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PhD, MD/DO,</a:t>
                      </a:r>
                      <a:r>
                        <a:rPr lang="en-US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 DDS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29.1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36.8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11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Less than college degree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13.3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Mean Parent income, 2011 dollars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$159, 500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MS Sans Serif"/>
                        </a:rPr>
                        <a:t>$172,000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939" name="TextBox 3">
            <a:extLst>
              <a:ext uri="{FF2B5EF4-FFF2-40B4-BE49-F238E27FC236}">
                <a16:creationId xmlns:a16="http://schemas.microsoft.com/office/drawing/2014/main" id="{777178FC-4751-5D4D-AFF1-FED8C54CC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6224588"/>
            <a:ext cx="296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50"/>
                </a:solidFill>
              </a:rPr>
              <a:t>Shipman et al, </a:t>
            </a:r>
            <a:r>
              <a:rPr lang="en-US" altLang="en-US" sz="1400" i="1" dirty="0" err="1">
                <a:solidFill>
                  <a:srgbClr val="00B050"/>
                </a:solidFill>
              </a:rPr>
              <a:t>Acad</a:t>
            </a:r>
            <a:r>
              <a:rPr lang="en-US" altLang="en-US" sz="1400" i="1" dirty="0">
                <a:solidFill>
                  <a:srgbClr val="00B050"/>
                </a:solidFill>
              </a:rPr>
              <a:t> Med</a:t>
            </a:r>
            <a:r>
              <a:rPr lang="en-US" altLang="en-US" sz="1400" dirty="0">
                <a:solidFill>
                  <a:srgbClr val="00B050"/>
                </a:solidFill>
              </a:rPr>
              <a:t> Dec 2013</a:t>
            </a:r>
          </a:p>
        </p:txBody>
      </p:sp>
    </p:spTree>
    <p:extLst>
      <p:ext uri="{BB962C8B-B14F-4D97-AF65-F5344CB8AC3E}">
        <p14:creationId xmlns:p14="http://schemas.microsoft.com/office/powerpoint/2010/main" val="121182473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FE39-1621-9049-864D-26A9D12A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4" y="214655"/>
            <a:ext cx="890093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Matriculants from rural backgrounds have steadily declined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598D0-A520-6040-987D-9962651865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38C22D-D636-684B-89F1-AFF7F4A92506}"/>
              </a:ext>
            </a:extLst>
          </p:cNvPr>
          <p:cNvSpPr txBox="1"/>
          <p:nvPr/>
        </p:nvSpPr>
        <p:spPr>
          <a:xfrm>
            <a:off x="3305571" y="6176963"/>
            <a:ext cx="228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AAMC data (AMCAS)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59E1C-19C5-814F-88AD-1CC51756319E}"/>
              </a:ext>
            </a:extLst>
          </p:cNvPr>
          <p:cNvSpPr/>
          <p:nvPr/>
        </p:nvSpPr>
        <p:spPr>
          <a:xfrm>
            <a:off x="7152675" y="2828519"/>
            <a:ext cx="1713053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38% decline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79F4D-38B0-4246-AE58-15A9798E9C4E}"/>
              </a:ext>
            </a:extLst>
          </p:cNvPr>
          <p:cNvSpPr txBox="1"/>
          <p:nvPr/>
        </p:nvSpPr>
        <p:spPr>
          <a:xfrm>
            <a:off x="2533879" y="6436629"/>
            <a:ext cx="429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-Not for circulation, manuscript in process -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6C2BD-B488-9948-9DFB-DA74F324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AF1-2A8C-7C45-82F6-84BFA81979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423F-D644-F44E-A3F0-FDB62E80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Logistic Regression for Acceptance to Medical School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3E86E-BDFC-624D-B439-A855AA69278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2237439"/>
          <a:ext cx="768908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385">
                  <a:extLst>
                    <a:ext uri="{9D8B030D-6E8A-4147-A177-3AD203B41FA5}">
                      <a16:colId xmlns:a16="http://schemas.microsoft.com/office/drawing/2014/main" val="521674821"/>
                    </a:ext>
                  </a:extLst>
                </a:gridCol>
                <a:gridCol w="1744626">
                  <a:extLst>
                    <a:ext uri="{9D8B030D-6E8A-4147-A177-3AD203B41FA5}">
                      <a16:colId xmlns:a16="http://schemas.microsoft.com/office/drawing/2014/main" val="669386983"/>
                    </a:ext>
                  </a:extLst>
                </a:gridCol>
                <a:gridCol w="1994537">
                  <a:extLst>
                    <a:ext uri="{9D8B030D-6E8A-4147-A177-3AD203B41FA5}">
                      <a16:colId xmlns:a16="http://schemas.microsoft.com/office/drawing/2014/main" val="3641826396"/>
                    </a:ext>
                  </a:extLst>
                </a:gridCol>
                <a:gridCol w="1994537">
                  <a:extLst>
                    <a:ext uri="{9D8B030D-6E8A-4147-A177-3AD203B41FA5}">
                      <a16:colId xmlns:a16="http://schemas.microsoft.com/office/drawing/2014/main" val="418973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Odds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95% </a:t>
                      </a:r>
                      <a:r>
                        <a:rPr lang="en-US" sz="2400" dirty="0" err="1"/>
                        <a:t>Conf</a:t>
                      </a:r>
                      <a:r>
                        <a:rPr lang="en-US" sz="2400" dirty="0"/>
                        <a:t>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RR*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30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(1.53 – 1.57)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1.1</a:t>
                      </a:r>
                      <a:r>
                        <a:rPr lang="en-US" sz="2400" u="none" dirty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72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(1.31 – 1.38)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19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(4.47 – 4.66)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41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GPA above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(3.67 – 3.77)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1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F579ED-8F87-0245-B675-0DA9469D0A65}"/>
              </a:ext>
            </a:extLst>
          </p:cNvPr>
          <p:cNvSpPr txBox="1"/>
          <p:nvPr/>
        </p:nvSpPr>
        <p:spPr>
          <a:xfrm>
            <a:off x="511946" y="5254959"/>
            <a:ext cx="792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controlled for: MCAT score, Parental education level, Age, Year of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C9008-4164-2D47-BB16-E75A2EB5CC46}"/>
              </a:ext>
            </a:extLst>
          </p:cNvPr>
          <p:cNvSpPr txBox="1"/>
          <p:nvPr/>
        </p:nvSpPr>
        <p:spPr>
          <a:xfrm>
            <a:off x="2533879" y="6436629"/>
            <a:ext cx="429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-Not for circulation, manuscript in process -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FAF61-8F3E-0E4C-9231-F55C591C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AF1-2A8C-7C45-82F6-84BFA8197959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952A1-3F19-2D41-8D61-01E029711D3B}"/>
              </a:ext>
            </a:extLst>
          </p:cNvPr>
          <p:cNvSpPr txBox="1"/>
          <p:nvPr/>
        </p:nvSpPr>
        <p:spPr>
          <a:xfrm>
            <a:off x="1777420" y="5801709"/>
            <a:ext cx="539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*Poisson regression model with robust error estimation</a:t>
            </a:r>
          </a:p>
        </p:txBody>
      </p:sp>
    </p:spTree>
    <p:extLst>
      <p:ext uri="{BB962C8B-B14F-4D97-AF65-F5344CB8AC3E}">
        <p14:creationId xmlns:p14="http://schemas.microsoft.com/office/powerpoint/2010/main" val="202998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C969-8AC6-AD4E-B47B-A3354EF0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Appreciation: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1B6A-4F7B-FE46-B0F0-56F94621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Workforce studies team at AAMC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Da’Shia</a:t>
            </a:r>
            <a:r>
              <a:rPr lang="en-US" dirty="0"/>
              <a:t> Davis</a:t>
            </a:r>
          </a:p>
          <a:p>
            <a:pPr marL="0" indent="0">
              <a:buNone/>
            </a:pPr>
            <a:r>
              <a:rPr lang="en-US" dirty="0"/>
              <a:t>	Michael Dill</a:t>
            </a:r>
          </a:p>
          <a:p>
            <a:pPr marL="0" indent="0">
              <a:buNone/>
            </a:pPr>
            <a:r>
              <a:rPr lang="en-US" dirty="0"/>
              <a:t>	Kara Fisher</a:t>
            </a:r>
          </a:p>
          <a:p>
            <a:pPr marL="0" indent="0">
              <a:buNone/>
            </a:pPr>
            <a:r>
              <a:rPr lang="en-US" dirty="0"/>
              <a:t>	Sarah Hampton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Xiaochu</a:t>
            </a:r>
            <a:r>
              <a:rPr lang="en-US" dirty="0"/>
              <a:t> Hu</a:t>
            </a:r>
          </a:p>
          <a:p>
            <a:pPr marL="0" indent="0">
              <a:buNone/>
            </a:pPr>
            <a:r>
              <a:rPr lang="en-US" dirty="0"/>
              <a:t>	Karen Jones</a:t>
            </a:r>
          </a:p>
        </p:txBody>
      </p:sp>
    </p:spTree>
    <p:extLst>
      <p:ext uri="{BB962C8B-B14F-4D97-AF65-F5344CB8AC3E}">
        <p14:creationId xmlns:p14="http://schemas.microsoft.com/office/powerpoint/2010/main" val="210679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A14236-C143-5F4A-98AB-9C1ECCA9E523}"/>
              </a:ext>
            </a:extLst>
          </p:cNvPr>
          <p:cNvSpPr/>
          <p:nvPr/>
        </p:nvSpPr>
        <p:spPr bwMode="auto">
          <a:xfrm>
            <a:off x="4541838" y="1463675"/>
            <a:ext cx="3836987" cy="2222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4" name="TextBox 9">
            <a:extLst>
              <a:ext uri="{FF2B5EF4-FFF2-40B4-BE49-F238E27FC236}">
                <a16:creationId xmlns:a16="http://schemas.microsoft.com/office/drawing/2014/main" id="{CE1AE8AB-5229-D444-B944-49E6060A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346325"/>
            <a:ext cx="330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Find someone else</a:t>
            </a:r>
          </a:p>
        </p:txBody>
      </p:sp>
      <p:sp>
        <p:nvSpPr>
          <p:cNvPr id="125955" name="Title 12">
            <a:extLst>
              <a:ext uri="{FF2B5EF4-FFF2-40B4-BE49-F238E27FC236}">
                <a16:creationId xmlns:a16="http://schemas.microsoft.com/office/drawing/2014/main" id="{9798D168-A7C7-E245-BB41-5E579085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81000"/>
            <a:ext cx="8614611" cy="796925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Managing a physician shortage: what to do?</a:t>
            </a:r>
          </a:p>
        </p:txBody>
      </p:sp>
      <p:sp>
        <p:nvSpPr>
          <p:cNvPr id="125956" name="Title 12">
            <a:extLst>
              <a:ext uri="{FF2B5EF4-FFF2-40B4-BE49-F238E27FC236}">
                <a16:creationId xmlns:a16="http://schemas.microsoft.com/office/drawing/2014/main" id="{8E3A47EC-4A8E-184F-B673-77D4ADA0D39E}"/>
              </a:ext>
            </a:extLst>
          </p:cNvPr>
          <p:cNvSpPr txBox="1">
            <a:spLocks/>
          </p:cNvSpPr>
          <p:nvPr/>
        </p:nvSpPr>
        <p:spPr bwMode="auto">
          <a:xfrm>
            <a:off x="474663" y="4592638"/>
            <a:ext cx="79041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8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08E953-4924-3747-B3C8-7E2164A0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3783013"/>
            <a:ext cx="3836987" cy="22367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58AC00C-5857-8245-883C-7B63DAA1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4591050"/>
            <a:ext cx="191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Waste less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FC4E25-5F8A-874D-9139-F52788A00324}"/>
              </a:ext>
            </a:extLst>
          </p:cNvPr>
          <p:cNvSpPr/>
          <p:nvPr/>
        </p:nvSpPr>
        <p:spPr bwMode="auto">
          <a:xfrm>
            <a:off x="620713" y="3783013"/>
            <a:ext cx="3824287" cy="22367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 sz="20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AA8B435-A61F-9843-9A80-7D3699EF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605338"/>
            <a:ext cx="203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Lose fewer</a:t>
            </a:r>
          </a:p>
        </p:txBody>
      </p:sp>
    </p:spTree>
    <p:extLst>
      <p:ext uri="{BB962C8B-B14F-4D97-AF65-F5344CB8AC3E}">
        <p14:creationId xmlns:p14="http://schemas.microsoft.com/office/powerpoint/2010/main" val="20249508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0B06-A7FD-4C5E-8660-FA8E00BA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40" y="457266"/>
            <a:ext cx="8258175" cy="99417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Finding someone else: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Pipelines of PAs &amp; NPs are growing rapidly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BEEB29-0D7E-4E26-BE0F-0BCFE6BAC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945779"/>
              </p:ext>
            </p:extLst>
          </p:nvPr>
        </p:nvGraphicFramePr>
        <p:xfrm>
          <a:off x="657224" y="2085975"/>
          <a:ext cx="7172325" cy="287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3655124902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858011715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752297225"/>
                    </a:ext>
                  </a:extLst>
                </a:gridCol>
              </a:tblGrid>
              <a:tr h="957263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/>
                        <a:t>2007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2015-2016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519459963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PA programs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/>
                        <a:t>134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209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297389902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DNP programs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/>
                        <a:t>   53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313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31809201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A5F5CF-F8D6-4934-9595-100EF2374CCF}"/>
              </a:ext>
            </a:extLst>
          </p:cNvPr>
          <p:cNvSpPr txBox="1"/>
          <p:nvPr/>
        </p:nvSpPr>
        <p:spPr>
          <a:xfrm>
            <a:off x="100013" y="6437319"/>
            <a:ext cx="2220480" cy="19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8" b="1" dirty="0"/>
              <a:t>Source: PAEA Program Reports; AACN Correspondence.</a:t>
            </a:r>
          </a:p>
        </p:txBody>
      </p:sp>
    </p:spTree>
    <p:extLst>
      <p:ext uri="{BB962C8B-B14F-4D97-AF65-F5344CB8AC3E}">
        <p14:creationId xmlns:p14="http://schemas.microsoft.com/office/powerpoint/2010/main" val="2885581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233C-3223-B941-9CEA-22B63010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Clinical Redesign: An Essential Means to Enhance Workforce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EC5F-353D-DB47-9B0F-0C41784A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Team-based care</a:t>
            </a:r>
            <a:r>
              <a:rPr lang="en-US" dirty="0"/>
              <a:t>: more efficient care, more comprehensive care, more patient-centered care</a:t>
            </a:r>
          </a:p>
          <a:p>
            <a:r>
              <a:rPr lang="en-US" b="1" dirty="0"/>
              <a:t>Clinical workflow optimization</a:t>
            </a:r>
            <a:r>
              <a:rPr lang="en-US" dirty="0"/>
              <a:t>:  less waste of clinician and staff time</a:t>
            </a:r>
          </a:p>
          <a:p>
            <a:r>
              <a:rPr lang="en-US" b="1" dirty="0"/>
              <a:t>Enhanced medical neighborhood</a:t>
            </a:r>
            <a:r>
              <a:rPr lang="en-US" dirty="0"/>
              <a:t>: right-sizing referral rates, support comprehensive primary care, less fragmentation through better coordination of care between PCPs and specialists</a:t>
            </a:r>
          </a:p>
          <a:p>
            <a:r>
              <a:rPr lang="en-US" b="1" dirty="0"/>
              <a:t>Role of telehealth</a:t>
            </a:r>
            <a:r>
              <a:rPr lang="en-US" dirty="0"/>
              <a:t>: convenience (a two-edged sword?), better access for remote populations, redefining health care?</a:t>
            </a:r>
          </a:p>
        </p:txBody>
      </p:sp>
    </p:spTree>
    <p:extLst>
      <p:ext uri="{BB962C8B-B14F-4D97-AF65-F5344CB8AC3E}">
        <p14:creationId xmlns:p14="http://schemas.microsoft.com/office/powerpoint/2010/main" val="796168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608662"/>
            <a:ext cx="5696676" cy="624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143256"/>
            <a:ext cx="2218436" cy="465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1186" y="979714"/>
            <a:ext cx="26058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Waste less:</a:t>
            </a:r>
          </a:p>
          <a:p>
            <a:endParaRPr lang="en-US" sz="2400" b="1" dirty="0"/>
          </a:p>
          <a:p>
            <a:r>
              <a:rPr lang="en-US" sz="2400" b="1" dirty="0"/>
              <a:t>If just half of all physicians </a:t>
            </a:r>
            <a:r>
              <a:rPr lang="en-US" sz="2400" b="1" dirty="0">
                <a:solidFill>
                  <a:schemeClr val="accent5"/>
                </a:solidFill>
              </a:rPr>
              <a:t>saved 30 minutes a day </a:t>
            </a:r>
            <a:r>
              <a:rPr lang="en-US" sz="2400" b="1" dirty="0"/>
              <a:t>and spent that time with one additional patient per day, </a:t>
            </a:r>
            <a:r>
              <a:rPr lang="en-US" sz="2400" b="1" dirty="0">
                <a:solidFill>
                  <a:schemeClr val="accent5"/>
                </a:solidFill>
              </a:rPr>
              <a:t>15-20 million more physician visits </a:t>
            </a:r>
            <a:r>
              <a:rPr lang="en-US" sz="2400" b="1" dirty="0"/>
              <a:t>could take place each year. </a:t>
            </a:r>
            <a:endParaRPr lang="en-US" sz="2400" b="1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08B7-DB36-408E-847C-7986652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14"/>
            <a:ext cx="9144000" cy="137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4223B-8B7C-4B35-8E45-2AA5C33D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28" y="3069366"/>
            <a:ext cx="5619164" cy="3407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AC09E4-5925-44A2-A6EF-14103B486DE8}"/>
              </a:ext>
            </a:extLst>
          </p:cNvPr>
          <p:cNvSpPr/>
          <p:nvPr/>
        </p:nvSpPr>
        <p:spPr>
          <a:xfrm>
            <a:off x="3600403" y="6462584"/>
            <a:ext cx="32184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Learn more at </a:t>
            </a:r>
            <a:r>
              <a:rPr lang="en-US" sz="1350" dirty="0">
                <a:hlinkClick r:id="rId4"/>
              </a:rPr>
              <a:t>aamc.org/projectcore</a:t>
            </a:r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8C327E-2FC9-433E-8E06-04AB340C8BCF}"/>
              </a:ext>
            </a:extLst>
          </p:cNvPr>
          <p:cNvCxnSpPr>
            <a:cxnSpLocks/>
          </p:cNvCxnSpPr>
          <p:nvPr/>
        </p:nvCxnSpPr>
        <p:spPr bwMode="auto">
          <a:xfrm>
            <a:off x="481123" y="2445731"/>
            <a:ext cx="8152811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092F6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61AE2B0-F9F7-4834-8AB6-95A60981D825}"/>
              </a:ext>
            </a:extLst>
          </p:cNvPr>
          <p:cNvSpPr/>
          <p:nvPr/>
        </p:nvSpPr>
        <p:spPr bwMode="auto">
          <a:xfrm>
            <a:off x="1702750" y="2390639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BCEA95-B9C1-479F-8F3A-B7E54ACC5D8E}"/>
              </a:ext>
            </a:extLst>
          </p:cNvPr>
          <p:cNvSpPr/>
          <p:nvPr/>
        </p:nvSpPr>
        <p:spPr bwMode="auto">
          <a:xfrm>
            <a:off x="8566425" y="2376209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73A31A-7B50-4A66-B21D-F390382FE881}"/>
              </a:ext>
            </a:extLst>
          </p:cNvPr>
          <p:cNvSpPr/>
          <p:nvPr/>
        </p:nvSpPr>
        <p:spPr bwMode="auto">
          <a:xfrm>
            <a:off x="3464155" y="2393904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926D18-0A29-4AE0-9474-5BAA00206A71}"/>
              </a:ext>
            </a:extLst>
          </p:cNvPr>
          <p:cNvSpPr/>
          <p:nvPr/>
        </p:nvSpPr>
        <p:spPr bwMode="auto">
          <a:xfrm>
            <a:off x="432897" y="2399522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4EC46-80A3-4924-8E7A-DD3104B9F8B0}"/>
              </a:ext>
            </a:extLst>
          </p:cNvPr>
          <p:cNvSpPr/>
          <p:nvPr/>
        </p:nvSpPr>
        <p:spPr bwMode="auto">
          <a:xfrm>
            <a:off x="5196171" y="2384441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617DAA-92FA-4E3F-B320-C4AC549C6348}"/>
              </a:ext>
            </a:extLst>
          </p:cNvPr>
          <p:cNvSpPr/>
          <p:nvPr/>
        </p:nvSpPr>
        <p:spPr bwMode="auto">
          <a:xfrm>
            <a:off x="7075878" y="2393904"/>
            <a:ext cx="96111" cy="103652"/>
          </a:xfrm>
          <a:prstGeom prst="ellipse">
            <a:avLst/>
          </a:prstGeom>
          <a:solidFill>
            <a:srgbClr val="092F6D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500" b="1" kern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85C8D6-5E4D-4782-BDF5-83A665190CEB}"/>
              </a:ext>
            </a:extLst>
          </p:cNvPr>
          <p:cNvSpPr/>
          <p:nvPr/>
        </p:nvSpPr>
        <p:spPr>
          <a:xfrm>
            <a:off x="982032" y="2496807"/>
            <a:ext cx="1628559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b="1" kern="0" dirty="0">
                <a:solidFill>
                  <a:srgbClr val="1F497D"/>
                </a:solidFill>
                <a:latin typeface="Arial" charset="0"/>
              </a:rPr>
              <a:t>27 AMCs across 15 states participating as of July 2018</a:t>
            </a:r>
            <a:endParaRPr lang="en-US" sz="788" b="1" dirty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D3C7B2-07A7-4BB2-A000-9E50F6F6562E}"/>
              </a:ext>
            </a:extLst>
          </p:cNvPr>
          <p:cNvSpPr/>
          <p:nvPr/>
        </p:nvSpPr>
        <p:spPr>
          <a:xfrm>
            <a:off x="2858984" y="2512355"/>
            <a:ext cx="1437748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b="1" kern="0" dirty="0">
                <a:solidFill>
                  <a:srgbClr val="1F497D"/>
                </a:solidFill>
                <a:latin typeface="Arial" charset="0"/>
              </a:rPr>
              <a:t>More than 3000 PCPs participating</a:t>
            </a:r>
            <a:endParaRPr lang="en-US" sz="788" b="1" dirty="0">
              <a:solidFill>
                <a:srgbClr val="092F6D"/>
              </a:solidFill>
              <a:latin typeface="Arial" charset="0"/>
            </a:endParaRPr>
          </a:p>
        </p:txBody>
      </p:sp>
      <p:pic>
        <p:nvPicPr>
          <p:cNvPr id="24" name="Picture 23" descr="icon_female_physician_blue.png">
            <a:extLst>
              <a:ext uri="{FF2B5EF4-FFF2-40B4-BE49-F238E27FC236}">
                <a16:creationId xmlns:a16="http://schemas.microsoft.com/office/drawing/2014/main" id="{130BA5F8-A17A-4325-B657-368D87EDB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25" y="1983248"/>
            <a:ext cx="162756" cy="404912"/>
          </a:xfrm>
          <a:prstGeom prst="rect">
            <a:avLst/>
          </a:prstGeom>
        </p:spPr>
      </p:pic>
      <p:pic>
        <p:nvPicPr>
          <p:cNvPr id="25" name="Picture 24" descr="icon_physician_blue.png">
            <a:extLst>
              <a:ext uri="{FF2B5EF4-FFF2-40B4-BE49-F238E27FC236}">
                <a16:creationId xmlns:a16="http://schemas.microsoft.com/office/drawing/2014/main" id="{1318D284-56F5-4D5D-8CCB-C8659AD63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13" y="1985895"/>
            <a:ext cx="159150" cy="4076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672548B-91E4-4FA8-9FA3-303D212E7537}"/>
              </a:ext>
            </a:extLst>
          </p:cNvPr>
          <p:cNvSpPr/>
          <p:nvPr/>
        </p:nvSpPr>
        <p:spPr>
          <a:xfrm>
            <a:off x="4504841" y="2510469"/>
            <a:ext cx="147480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b="1" kern="0" dirty="0">
                <a:solidFill>
                  <a:srgbClr val="1F497D"/>
                </a:solidFill>
                <a:latin typeface="Arial" charset="0"/>
              </a:rPr>
              <a:t>More than 3 million patients able to benefit</a:t>
            </a:r>
            <a:endParaRPr lang="en-US" sz="788" b="1" dirty="0">
              <a:solidFill>
                <a:srgbClr val="092F6D"/>
              </a:solidFill>
              <a:latin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062670-89E1-43AB-955E-1971B4FD3B3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112608" y="1994342"/>
            <a:ext cx="262645" cy="3731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3A5100-6B65-42E1-9B0D-5807F2F20030}"/>
              </a:ext>
            </a:extLst>
          </p:cNvPr>
          <p:cNvPicPr/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30" y="2047637"/>
            <a:ext cx="603553" cy="285013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0B1-6BE2-4A92-89EF-B57B2B7C2975}"/>
              </a:ext>
            </a:extLst>
          </p:cNvPr>
          <p:cNvSpPr/>
          <p:nvPr/>
        </p:nvSpPr>
        <p:spPr>
          <a:xfrm>
            <a:off x="6403385" y="2525620"/>
            <a:ext cx="1532449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b="1" kern="0" dirty="0">
                <a:solidFill>
                  <a:srgbClr val="1F497D"/>
                </a:solidFill>
                <a:latin typeface="Arial" charset="0"/>
              </a:rPr>
              <a:t>&gt;1,000 eConsults completed each month across participating AMCs</a:t>
            </a:r>
            <a:endParaRPr lang="en-US" sz="788" b="1" dirty="0">
              <a:solidFill>
                <a:srgbClr val="092F6D"/>
              </a:solidFill>
              <a:latin typeface="Arial" charset="0"/>
            </a:endParaRPr>
          </a:p>
        </p:txBody>
      </p:sp>
      <p:pic>
        <p:nvPicPr>
          <p:cNvPr id="33" name="Picture 2" descr="Image result for medical specialty icon">
            <a:extLst>
              <a:ext uri="{FF2B5EF4-FFF2-40B4-BE49-F238E27FC236}">
                <a16:creationId xmlns:a16="http://schemas.microsoft.com/office/drawing/2014/main" id="{4B9D0BD6-8BC6-4EAC-A232-B003AF26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66" y="1969041"/>
            <a:ext cx="410562" cy="3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0E4CD-2FD7-6E4C-B657-1B9CFB53D98E}"/>
              </a:ext>
            </a:extLst>
          </p:cNvPr>
          <p:cNvSpPr txBox="1"/>
          <p:nvPr/>
        </p:nvSpPr>
        <p:spPr>
          <a:xfrm>
            <a:off x="314720" y="3241455"/>
            <a:ext cx="148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19% reduction in referral rates among PCPs</a:t>
            </a:r>
            <a:r>
              <a:rPr lang="en-US" b="1" baseline="30000" dirty="0"/>
              <a:t>1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14EFA-E4B4-8C44-AABF-EB9B8F028DF7}"/>
              </a:ext>
            </a:extLst>
          </p:cNvPr>
          <p:cNvSpPr txBox="1"/>
          <p:nvPr/>
        </p:nvSpPr>
        <p:spPr>
          <a:xfrm>
            <a:off x="7376583" y="3318169"/>
            <a:ext cx="15324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2019 Physician Fee Schedule: PCPs and Specialists will be paid for eConsults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401D6-6BC6-6845-884C-C8AA5B6D7EEC}"/>
              </a:ext>
            </a:extLst>
          </p:cNvPr>
          <p:cNvSpPr txBox="1"/>
          <p:nvPr/>
        </p:nvSpPr>
        <p:spPr>
          <a:xfrm>
            <a:off x="172995" y="6462584"/>
            <a:ext cx="312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Comparing high vs. low eConsult users  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95385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BE5E-AE41-1447-B74A-98B9BE74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7" y="245862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Workforce capacity for meeting training needs of professional learners</a:t>
            </a:r>
          </a:p>
        </p:txBody>
      </p:sp>
    </p:spTree>
    <p:extLst>
      <p:ext uri="{BB962C8B-B14F-4D97-AF65-F5344CB8AC3E}">
        <p14:creationId xmlns:p14="http://schemas.microsoft.com/office/powerpoint/2010/main" val="274856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83" y="228600"/>
            <a:ext cx="8969375" cy="104572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Growing concern nationally re: clinical training opportunities for MD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795560"/>
              </p:ext>
            </p:extLst>
          </p:nvPr>
        </p:nvGraphicFramePr>
        <p:xfrm>
          <a:off x="174625" y="1833563"/>
          <a:ext cx="8794750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29400"/>
            <a:ext cx="2395207" cy="30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8" dirty="0"/>
              <a:t>Source: AAMC 2017 Medical School Enrollment Survey Report</a:t>
            </a:r>
          </a:p>
          <a:p>
            <a:endParaRPr lang="en-US" sz="688" dirty="0"/>
          </a:p>
        </p:txBody>
      </p:sp>
    </p:spTree>
    <p:extLst>
      <p:ext uri="{BB962C8B-B14F-4D97-AF65-F5344CB8AC3E}">
        <p14:creationId xmlns:p14="http://schemas.microsoft.com/office/powerpoint/2010/main" val="3870999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8" y="183181"/>
            <a:ext cx="7683497" cy="13488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Dean’s report growing competition especially from DO, NP &amp; PA programs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9811"/>
              </p:ext>
            </p:extLst>
          </p:nvPr>
        </p:nvGraphicFramePr>
        <p:xfrm>
          <a:off x="523878" y="1912327"/>
          <a:ext cx="8405810" cy="469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611262"/>
            <a:ext cx="2395207" cy="30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8" dirty="0"/>
              <a:t>Source: AAMC 2017 Medical School Enrollment Survey Report</a:t>
            </a:r>
          </a:p>
          <a:p>
            <a:endParaRPr lang="en-US" sz="68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D9F7-881C-4E85-982D-F4BADA74B7DD}"/>
              </a:ext>
            </a:extLst>
          </p:cNvPr>
          <p:cNvSpPr txBox="1"/>
          <p:nvPr/>
        </p:nvSpPr>
        <p:spPr>
          <a:xfrm>
            <a:off x="2107307" y="5013896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2009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8743C-BD47-44CF-8F85-0DED3B4EE9DD}"/>
              </a:ext>
            </a:extLst>
          </p:cNvPr>
          <p:cNvSpPr txBox="1"/>
          <p:nvPr/>
        </p:nvSpPr>
        <p:spPr>
          <a:xfrm>
            <a:off x="2918257" y="5013895"/>
            <a:ext cx="5774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1078F-E770-4CE2-B9CF-5E775BDF73EF}"/>
              </a:ext>
            </a:extLst>
          </p:cNvPr>
          <p:cNvSpPr txBox="1"/>
          <p:nvPr/>
        </p:nvSpPr>
        <p:spPr>
          <a:xfrm>
            <a:off x="4501686" y="5002839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23ACB-9E5E-4B21-9F3E-75E14B78A39C}"/>
              </a:ext>
            </a:extLst>
          </p:cNvPr>
          <p:cNvSpPr txBox="1"/>
          <p:nvPr/>
        </p:nvSpPr>
        <p:spPr>
          <a:xfrm>
            <a:off x="5346519" y="4991783"/>
            <a:ext cx="5774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05A85-64F8-4520-8998-CAA778F935AE}"/>
              </a:ext>
            </a:extLst>
          </p:cNvPr>
          <p:cNvSpPr txBox="1"/>
          <p:nvPr/>
        </p:nvSpPr>
        <p:spPr>
          <a:xfrm>
            <a:off x="6929948" y="499178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2009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22A83-1124-4526-B54C-1D74426141BF}"/>
              </a:ext>
            </a:extLst>
          </p:cNvPr>
          <p:cNvSpPr txBox="1"/>
          <p:nvPr/>
        </p:nvSpPr>
        <p:spPr>
          <a:xfrm>
            <a:off x="7740898" y="4991781"/>
            <a:ext cx="5774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544221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AB1A-176B-5A42-BB68-86651A61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5126"/>
            <a:ext cx="8470231" cy="1740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A state-based effort to enhance clinical placements</a:t>
            </a:r>
            <a:br>
              <a:rPr lang="en-US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lang="en-US" sz="3100" dirty="0">
                <a:latin typeface="+mn-lt"/>
              </a:rPr>
              <a:t>Insights from NH on expanding, coordinating, and aligning clinical training with workforce needs</a:t>
            </a:r>
          </a:p>
        </p:txBody>
      </p:sp>
      <p:pic>
        <p:nvPicPr>
          <p:cNvPr id="16386" name="Picture 2" descr="Image result for new hampshire">
            <a:extLst>
              <a:ext uri="{FF2B5EF4-FFF2-40B4-BE49-F238E27FC236}">
                <a16:creationId xmlns:a16="http://schemas.microsoft.com/office/drawing/2014/main" id="{3EB22145-4A3B-8D47-B17E-4BE52A14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89" y="1235326"/>
            <a:ext cx="1028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48A9C-BEF1-ED4B-911F-62F86AA2743F}"/>
              </a:ext>
            </a:extLst>
          </p:cNvPr>
          <p:cNvSpPr txBox="1"/>
          <p:nvPr/>
        </p:nvSpPr>
        <p:spPr>
          <a:xfrm>
            <a:off x="8003227" y="279106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1B80E-0342-994F-A29F-2F283EC1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91059"/>
            <a:ext cx="7886700" cy="3385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Goals</a:t>
            </a:r>
            <a:r>
              <a:rPr lang="en-US" dirty="0"/>
              <a:t>:</a:t>
            </a:r>
          </a:p>
          <a:p>
            <a:r>
              <a:rPr lang="en-US" dirty="0"/>
              <a:t>Create a rational system to link students with sites</a:t>
            </a:r>
          </a:p>
          <a:p>
            <a:pPr lvl="1"/>
            <a:r>
              <a:rPr lang="en-US" dirty="0"/>
              <a:t>Align interests of students and needs of sites</a:t>
            </a:r>
          </a:p>
          <a:p>
            <a:pPr lvl="1"/>
            <a:r>
              <a:rPr lang="en-US" dirty="0"/>
              <a:t>Prioritize NH background, rural background of students in high need areas</a:t>
            </a:r>
          </a:p>
          <a:p>
            <a:r>
              <a:rPr lang="en-US" dirty="0"/>
              <a:t>Simplify, standardize process of taking students for the preceptors and sites</a:t>
            </a:r>
          </a:p>
          <a:p>
            <a:r>
              <a:rPr lang="en-US" dirty="0"/>
              <a:t>Level the playing field for programs, prioritizing in-state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AB1A-176B-5A42-BB68-86651A61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5126"/>
            <a:ext cx="8470231" cy="1740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A state-based effort to enhance clinical placements</a:t>
            </a:r>
            <a:br>
              <a:rPr lang="en-US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lang="en-US" sz="3100" dirty="0">
                <a:latin typeface="+mn-lt"/>
              </a:rPr>
              <a:t>Insights from NH on expanding, coordinating, and aligning clinical training with workforce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A2B7-95AC-F34E-83D1-5E233154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0773"/>
            <a:ext cx="7886700" cy="4005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Lessons learned: </a:t>
            </a:r>
          </a:p>
          <a:p>
            <a:r>
              <a:rPr lang="en-US" dirty="0"/>
              <a:t>Need a neutral convener</a:t>
            </a:r>
          </a:p>
          <a:p>
            <a:r>
              <a:rPr lang="en-US" dirty="0"/>
              <a:t>Training programs: have’s vs. have-not’s; concerns about current staffing in place for placements</a:t>
            </a:r>
          </a:p>
          <a:p>
            <a:r>
              <a:rPr lang="en-US" dirty="0"/>
              <a:t>Preceptors: Eager for a more coordinated system; decisions are increasingly out of providers hands</a:t>
            </a:r>
          </a:p>
          <a:p>
            <a:r>
              <a:rPr lang="en-US" dirty="0"/>
              <a:t>Students: NH-based placements not perceived as a problem, or so desperate just to obtain any placement with enough lead time that this was not a priority</a:t>
            </a:r>
          </a:p>
          <a:p>
            <a:r>
              <a:rPr lang="en-US" dirty="0"/>
              <a:t>Funding over time: need a source to establish and maintain</a:t>
            </a:r>
          </a:p>
          <a:p>
            <a:endParaRPr lang="en-US" dirty="0"/>
          </a:p>
        </p:txBody>
      </p:sp>
      <p:pic>
        <p:nvPicPr>
          <p:cNvPr id="16386" name="Picture 2" descr="Image result for new hampshire">
            <a:extLst>
              <a:ext uri="{FF2B5EF4-FFF2-40B4-BE49-F238E27FC236}">
                <a16:creationId xmlns:a16="http://schemas.microsoft.com/office/drawing/2014/main" id="{3EB22145-4A3B-8D47-B17E-4BE52A14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89" y="1235326"/>
            <a:ext cx="1028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48A9C-BEF1-ED4B-911F-62F86AA2743F}"/>
              </a:ext>
            </a:extLst>
          </p:cNvPr>
          <p:cNvSpPr txBox="1"/>
          <p:nvPr/>
        </p:nvSpPr>
        <p:spPr>
          <a:xfrm>
            <a:off x="8003227" y="279106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NH</a:t>
            </a:r>
          </a:p>
        </p:txBody>
      </p:sp>
    </p:spTree>
    <p:extLst>
      <p:ext uri="{BB962C8B-B14F-4D97-AF65-F5344CB8AC3E}">
        <p14:creationId xmlns:p14="http://schemas.microsoft.com/office/powerpoint/2010/main" val="6367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2AC4-CF5F-414A-B1F2-D83F6305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E6CE-EDE2-B44E-946E-6FEB8EC4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Projections, forecasting and other forms of educated guesswork on physician adequacy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Workforce trends and capacity, Part I:  Meeting the healthcare needs of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Workforce trends and capacity, Part II: Meeting the training needs of the next generation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4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94BF-9296-B74D-B48C-CE2B3CD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STFM-led Initiative to Expand Size and Quality of Clinical Preceptor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F263-427D-2340-8539-566022BF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825625"/>
            <a:ext cx="8518949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Tactic 1: Work with CMS to revise student documentation guidelines</a:t>
            </a:r>
            <a:endParaRPr lang="en-US" sz="2000" dirty="0"/>
          </a:p>
          <a:p>
            <a:r>
              <a:rPr lang="en-US" sz="2000" dirty="0">
                <a:hlinkClick r:id="rId3"/>
              </a:rPr>
              <a:t>Tactic 2: Integrate interprofessional/interdisciplinary education into ambulatory primary care settings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Tactic 3: Develop standardized onboarding process for students and preceptors &amp; Integrate students into the work of ambulatory primary care settings in useful and authentic ways</a:t>
            </a:r>
            <a:endParaRPr lang="en-US" sz="2000" dirty="0"/>
          </a:p>
          <a:p>
            <a:r>
              <a:rPr lang="en-US" sz="2000" dirty="0">
                <a:hlinkClick r:id="rId5"/>
              </a:rPr>
              <a:t>Tactic 4: Develop educational collaboratives across departments, specialties, professions, and institutions to improve administrative efficiencies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Tactic 5: Promote productivity incentive plans that include teaching &amp; develop a culture of teaching in clinical settings 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E1D5C-4094-9542-9C51-F5F9864D003E}"/>
              </a:ext>
            </a:extLst>
          </p:cNvPr>
          <p:cNvSpPr txBox="1"/>
          <p:nvPr/>
        </p:nvSpPr>
        <p:spPr>
          <a:xfrm>
            <a:off x="203945" y="6488668"/>
            <a:ext cx="873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www.stfm.org</a:t>
            </a:r>
            <a:r>
              <a:rPr lang="en-US" dirty="0"/>
              <a:t>/Resources/</a:t>
            </a:r>
            <a:r>
              <a:rPr lang="en-US" dirty="0" err="1"/>
              <a:t>ResourcesforMedicalSchools</a:t>
            </a:r>
            <a:r>
              <a:rPr lang="en-US" dirty="0"/>
              <a:t>/</a:t>
            </a:r>
            <a:r>
              <a:rPr lang="en-US" dirty="0" err="1"/>
              <a:t>PreceptorExpansionInitiative</a:t>
            </a:r>
            <a:endParaRPr lang="en-US" dirty="0"/>
          </a:p>
        </p:txBody>
      </p:sp>
      <p:pic>
        <p:nvPicPr>
          <p:cNvPr id="17410" name="Picture 2" descr="Image result for stfm logo">
            <a:extLst>
              <a:ext uri="{FF2B5EF4-FFF2-40B4-BE49-F238E27FC236}">
                <a16:creationId xmlns:a16="http://schemas.microsoft.com/office/drawing/2014/main" id="{4F975747-4195-9F4C-9940-162B7855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05" y="5418416"/>
            <a:ext cx="2228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93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CDC1-8DA3-8C44-83B4-8411E852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What’s coming at the interface of clinical redesign and workforce studies at AAMC?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1A85-BB40-434E-99FC-E3BC755D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Exploring the workforce implications of </a:t>
            </a:r>
            <a:r>
              <a:rPr lang="en-US" b="1" dirty="0"/>
              <a:t>telehealth</a:t>
            </a:r>
          </a:p>
          <a:p>
            <a:pPr>
              <a:spcAft>
                <a:spcPts val="1200"/>
              </a:spcAft>
            </a:pPr>
            <a:r>
              <a:rPr lang="en-US" dirty="0"/>
              <a:t>Further efforts to promote and scale </a:t>
            </a:r>
            <a:r>
              <a:rPr lang="en-US" b="1" dirty="0"/>
              <a:t>Project CORE</a:t>
            </a:r>
            <a:r>
              <a:rPr lang="en-US" dirty="0"/>
              <a:t>, promoting more efficient use of specialists and more comprehensive care in primary care</a:t>
            </a:r>
          </a:p>
          <a:p>
            <a:pPr>
              <a:spcAft>
                <a:spcPts val="1200"/>
              </a:spcAft>
            </a:pPr>
            <a:r>
              <a:rPr lang="en-US" dirty="0"/>
              <a:t>Convener for AMCs participating in </a:t>
            </a:r>
            <a:r>
              <a:rPr lang="en-US" b="1" dirty="0"/>
              <a:t>APMs</a:t>
            </a:r>
          </a:p>
          <a:p>
            <a:pPr>
              <a:spcAft>
                <a:spcPts val="1200"/>
              </a:spcAft>
            </a:pPr>
            <a:r>
              <a:rPr lang="en-US" dirty="0"/>
              <a:t>Forthcoming report (third in a series on high functioning primary care) highlighting effective models of </a:t>
            </a:r>
            <a:r>
              <a:rPr lang="en-US" b="1" dirty="0"/>
              <a:t>population health </a:t>
            </a:r>
            <a:r>
              <a:rPr lang="en-US" dirty="0"/>
              <a:t>in primary care GME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91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51950" y="2627320"/>
            <a:ext cx="6206017" cy="306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 Shipman, MD, MPH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AAMC Director of Clinical Innovations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526AE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sshipman@aamc.org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D5DD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2463281" y="1651519"/>
            <a:ext cx="2155371" cy="1240972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Callout 5"/>
          <p:cNvSpPr/>
          <p:nvPr/>
        </p:nvSpPr>
        <p:spPr bwMode="auto">
          <a:xfrm flipH="1">
            <a:off x="4341844" y="1651519"/>
            <a:ext cx="2155371" cy="1240972"/>
          </a:xfrm>
          <a:prstGeom prst="wedgeEllipseCallout">
            <a:avLst/>
          </a:prstGeom>
          <a:solidFill>
            <a:schemeClr val="accent4"/>
          </a:solidFill>
          <a:ln w="222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865" y="1718007"/>
            <a:ext cx="989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3411" y="1718007"/>
            <a:ext cx="989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030521" y="1878837"/>
            <a:ext cx="848877" cy="786336"/>
          </a:xfrm>
          <a:prstGeom prst="ellipse">
            <a:avLst/>
          </a:prstGeom>
          <a:solidFill>
            <a:schemeClr val="tx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0545" y="194883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33822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3B58D0B4-FD5C-7F42-A41C-A8638FBA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+mn-lt"/>
                <a:ea typeface="ＭＳ Ｐゴシック" panose="020B0600070205080204" pitchFamily="34" charset="-128"/>
              </a:rPr>
              <a:t>Why consider physician supply?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08322-50AB-E546-83E9-2FF26FFB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835150"/>
            <a:ext cx="7583487" cy="457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ea typeface="+mn-ea"/>
                <a:cs typeface="+mn-cs"/>
              </a:rPr>
              <a:t>As a means to understand access to care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ea typeface="+mn-ea"/>
                <a:cs typeface="+mn-cs"/>
              </a:rPr>
              <a:t>Only </a:t>
            </a:r>
            <a:r>
              <a:rPr lang="en-US" sz="2800" i="1" dirty="0">
                <a:ea typeface="+mn-ea"/>
                <a:cs typeface="+mn-cs"/>
              </a:rPr>
              <a:t>one</a:t>
            </a:r>
            <a:r>
              <a:rPr lang="en-US" sz="2800" dirty="0">
                <a:ea typeface="+mn-ea"/>
                <a:cs typeface="+mn-cs"/>
              </a:rPr>
              <a:t> of </a:t>
            </a:r>
            <a:r>
              <a:rPr lang="en-US" sz="2800" i="1" dirty="0">
                <a:ea typeface="+mn-ea"/>
                <a:cs typeface="+mn-cs"/>
              </a:rPr>
              <a:t>many</a:t>
            </a:r>
            <a:r>
              <a:rPr lang="en-US" sz="2800" dirty="0">
                <a:ea typeface="+mn-ea"/>
                <a:cs typeface="+mn-cs"/>
              </a:rPr>
              <a:t> factors influencing access to care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D41A233-9E81-D349-80B5-C652382467FE}"/>
              </a:ext>
            </a:extLst>
          </p:cNvPr>
          <p:cNvSpPr/>
          <p:nvPr/>
        </p:nvSpPr>
        <p:spPr>
          <a:xfrm>
            <a:off x="779463" y="2792739"/>
            <a:ext cx="2569733" cy="1912075"/>
          </a:xfrm>
          <a:prstGeom prst="homePlate">
            <a:avLst/>
          </a:prstGeom>
          <a:solidFill>
            <a:srgbClr val="08A1D9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C200BF11-288A-DA4F-82DA-272D1D5AB600}"/>
              </a:ext>
            </a:extLst>
          </p:cNvPr>
          <p:cNvSpPr/>
          <p:nvPr/>
        </p:nvSpPr>
        <p:spPr>
          <a:xfrm>
            <a:off x="3349196" y="2792739"/>
            <a:ext cx="2569733" cy="1912075"/>
          </a:xfrm>
          <a:prstGeom prst="homePlate">
            <a:avLst/>
          </a:prstGeom>
          <a:solidFill>
            <a:srgbClr val="08A1D9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AC6F9B5-0FD2-3B4D-9AA9-B88B5CDADD53}"/>
              </a:ext>
            </a:extLst>
          </p:cNvPr>
          <p:cNvSpPr/>
          <p:nvPr/>
        </p:nvSpPr>
        <p:spPr>
          <a:xfrm>
            <a:off x="5918929" y="2792739"/>
            <a:ext cx="2569733" cy="1912075"/>
          </a:xfrm>
          <a:prstGeom prst="homePlate">
            <a:avLst/>
          </a:prstGeom>
          <a:solidFill>
            <a:srgbClr val="08A1D9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3E5C2BE7-761E-9840-9186-2506F0F22869}"/>
              </a:ext>
            </a:extLst>
          </p:cNvPr>
          <p:cNvSpPr/>
          <p:nvPr/>
        </p:nvSpPr>
        <p:spPr>
          <a:xfrm>
            <a:off x="1100727" y="3239355"/>
            <a:ext cx="484632" cy="978408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7EC7BC31-DA8E-FA42-882C-43D4918FDEFE}"/>
              </a:ext>
            </a:extLst>
          </p:cNvPr>
          <p:cNvSpPr/>
          <p:nvPr/>
        </p:nvSpPr>
        <p:spPr>
          <a:xfrm>
            <a:off x="3591512" y="3239355"/>
            <a:ext cx="484632" cy="978408"/>
          </a:xfrm>
          <a:prstGeom prst="up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06" name="TextBox 5">
            <a:extLst>
              <a:ext uri="{FF2B5EF4-FFF2-40B4-BE49-F238E27FC236}">
                <a16:creationId xmlns:a16="http://schemas.microsoft.com/office/drawing/2014/main" id="{7FBF6831-FADC-ED45-9C63-808ECC8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34591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Supply of physicians</a:t>
            </a:r>
          </a:p>
        </p:txBody>
      </p:sp>
      <p:sp>
        <p:nvSpPr>
          <p:cNvPr id="89107" name="TextBox 6">
            <a:extLst>
              <a:ext uri="{FF2B5EF4-FFF2-40B4-BE49-F238E27FC236}">
                <a16:creationId xmlns:a16="http://schemas.microsoft.com/office/drawing/2014/main" id="{F2C3A863-DECF-034E-9250-25FDAB6E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49" y="3459163"/>
            <a:ext cx="1441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Availability for patients</a:t>
            </a:r>
          </a:p>
        </p:txBody>
      </p:sp>
      <p:sp>
        <p:nvSpPr>
          <p:cNvPr id="89108" name="TextBox 7">
            <a:extLst>
              <a:ext uri="{FF2B5EF4-FFF2-40B4-BE49-F238E27FC236}">
                <a16:creationId xmlns:a16="http://schemas.microsoft.com/office/drawing/2014/main" id="{56C365C3-0DD3-DC47-B281-82E98A06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3560763"/>
            <a:ext cx="1999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itchFamily="2" charset="2"/>
              <a:buChar char=""/>
              <a:defRPr sz="22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itchFamily="2" charset="2"/>
              <a:buChar char=""/>
              <a:defRPr sz="2000"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2" charset="2"/>
              <a:buChar char=""/>
              <a:defRPr>
                <a:solidFill>
                  <a:schemeClr val="bg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Health outcomes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7A99A4DA-23C6-3E4E-9678-BE9671904E74}"/>
              </a:ext>
            </a:extLst>
          </p:cNvPr>
          <p:cNvSpPr/>
          <p:nvPr/>
        </p:nvSpPr>
        <p:spPr>
          <a:xfrm>
            <a:off x="6051565" y="3238231"/>
            <a:ext cx="484632" cy="978408"/>
          </a:xfrm>
          <a:prstGeom prst="up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08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 result for bag of money">
            <a:extLst>
              <a:ext uri="{FF2B5EF4-FFF2-40B4-BE49-F238E27FC236}">
                <a16:creationId xmlns:a16="http://schemas.microsoft.com/office/drawing/2014/main" id="{BEF2A80C-E9D5-9042-9B09-6035CBB7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29" y="383058"/>
            <a:ext cx="1549937" cy="19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mage result for doctors cartoon">
            <a:extLst>
              <a:ext uri="{FF2B5EF4-FFF2-40B4-BE49-F238E27FC236}">
                <a16:creationId xmlns:a16="http://schemas.microsoft.com/office/drawing/2014/main" id="{1C54B00E-1610-534D-A6F4-75B143C1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2565075"/>
            <a:ext cx="1187622" cy="11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F650B-1965-F94B-8DEC-3F6611961E55}"/>
              </a:ext>
            </a:extLst>
          </p:cNvPr>
          <p:cNvSpPr txBox="1"/>
          <p:nvPr/>
        </p:nvSpPr>
        <p:spPr>
          <a:xfrm>
            <a:off x="1731319" y="2976871"/>
            <a:ext cx="245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doctors, NPs, PAs?</a:t>
            </a:r>
          </a:p>
        </p:txBody>
      </p:sp>
      <p:pic>
        <p:nvPicPr>
          <p:cNvPr id="28680" name="Picture 8" descr="Image result for community health worker cartoon">
            <a:extLst>
              <a:ext uri="{FF2B5EF4-FFF2-40B4-BE49-F238E27FC236}">
                <a16:creationId xmlns:a16="http://schemas.microsoft.com/office/drawing/2014/main" id="{05AB345E-EB02-2541-A63F-8E5E9209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" y="4102352"/>
            <a:ext cx="1447113" cy="9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399FE-BC86-4447-AC5A-25FC9C9059DF}"/>
              </a:ext>
            </a:extLst>
          </p:cNvPr>
          <p:cNvSpPr txBox="1"/>
          <p:nvPr/>
        </p:nvSpPr>
        <p:spPr>
          <a:xfrm>
            <a:off x="1739878" y="4365267"/>
            <a:ext cx="28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health workers?</a:t>
            </a:r>
          </a:p>
        </p:txBody>
      </p:sp>
      <p:pic>
        <p:nvPicPr>
          <p:cNvPr id="28682" name="Picture 10" descr="Image result for public safety">
            <a:extLst>
              <a:ext uri="{FF2B5EF4-FFF2-40B4-BE49-F238E27FC236}">
                <a16:creationId xmlns:a16="http://schemas.microsoft.com/office/drawing/2014/main" id="{BD01B1F9-CFC4-A449-8D8E-0A43B3AD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11" y="3155606"/>
            <a:ext cx="1045492" cy="10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E7EF5-90A5-B24C-9668-357CBE13E7B1}"/>
              </a:ext>
            </a:extLst>
          </p:cNvPr>
          <p:cNvSpPr txBox="1"/>
          <p:nvPr/>
        </p:nvSpPr>
        <p:spPr>
          <a:xfrm>
            <a:off x="5601645" y="3424116"/>
            <a:ext cx="15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health?</a:t>
            </a:r>
          </a:p>
        </p:txBody>
      </p:sp>
      <p:pic>
        <p:nvPicPr>
          <p:cNvPr id="28684" name="Picture 12" descr="Image result for education">
            <a:extLst>
              <a:ext uri="{FF2B5EF4-FFF2-40B4-BE49-F238E27FC236}">
                <a16:creationId xmlns:a16="http://schemas.microsoft.com/office/drawing/2014/main" id="{0824B7E7-B09D-7840-B573-299CB207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67" y="4887182"/>
            <a:ext cx="1571095" cy="10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92196-AAE6-0943-A735-6323AAE3B439}"/>
              </a:ext>
            </a:extLst>
          </p:cNvPr>
          <p:cNvSpPr txBox="1"/>
          <p:nvPr/>
        </p:nvSpPr>
        <p:spPr>
          <a:xfrm>
            <a:off x="5770665" y="5192487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Education?</a:t>
            </a:r>
          </a:p>
        </p:txBody>
      </p:sp>
      <p:pic>
        <p:nvPicPr>
          <p:cNvPr id="28686" name="Picture 14" descr="Image result for behavioral health">
            <a:extLst>
              <a:ext uri="{FF2B5EF4-FFF2-40B4-BE49-F238E27FC236}">
                <a16:creationId xmlns:a16="http://schemas.microsoft.com/office/drawing/2014/main" id="{F8281EF9-1015-594A-A3ED-EFF383A1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0" y="5290120"/>
            <a:ext cx="1467778" cy="1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D294B-F68B-4842-8512-9969F1A3504F}"/>
              </a:ext>
            </a:extLst>
          </p:cNvPr>
          <p:cNvSpPr txBox="1"/>
          <p:nvPr/>
        </p:nvSpPr>
        <p:spPr>
          <a:xfrm>
            <a:off x="1739878" y="5662982"/>
            <a:ext cx="352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Behavioral/ mental health workers?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6C191-9CE7-6C4C-B666-31E74FD598F2}"/>
              </a:ext>
            </a:extLst>
          </p:cNvPr>
          <p:cNvSpPr txBox="1"/>
          <p:nvPr/>
        </p:nvSpPr>
        <p:spPr>
          <a:xfrm>
            <a:off x="284205" y="345682"/>
            <a:ext cx="498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Prioritizing limited funding for efforts to improve access to the means to maximize health</a:t>
            </a:r>
          </a:p>
        </p:txBody>
      </p:sp>
    </p:spTree>
    <p:extLst>
      <p:ext uri="{BB962C8B-B14F-4D97-AF65-F5344CB8AC3E}">
        <p14:creationId xmlns:p14="http://schemas.microsoft.com/office/powerpoint/2010/main" val="169255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13">
            <a:extLst>
              <a:ext uri="{FF2B5EF4-FFF2-40B4-BE49-F238E27FC236}">
                <a16:creationId xmlns:a16="http://schemas.microsoft.com/office/drawing/2014/main" id="{EC282210-C29F-A940-A2DA-38460E52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301"/>
            <a:ext cx="8229600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Relationship between a region’s primary care supply (2006) and the percent of Medicare beneficiaries having at least one ambulatory visit to a primary care physician (2003-07)</a:t>
            </a:r>
          </a:p>
        </p:txBody>
      </p:sp>
      <p:grpSp>
        <p:nvGrpSpPr>
          <p:cNvPr id="90114" name="Group 612">
            <a:extLst>
              <a:ext uri="{FF2B5EF4-FFF2-40B4-BE49-F238E27FC236}">
                <a16:creationId xmlns:a16="http://schemas.microsoft.com/office/drawing/2014/main" id="{3A765D25-0142-3E4F-99BB-964219A78BFD}"/>
              </a:ext>
            </a:extLst>
          </p:cNvPr>
          <p:cNvGrpSpPr>
            <a:grpSpLocks/>
          </p:cNvGrpSpPr>
          <p:nvPr/>
        </p:nvGrpSpPr>
        <p:grpSpPr bwMode="auto">
          <a:xfrm>
            <a:off x="2178050" y="2125663"/>
            <a:ext cx="4964113" cy="4286250"/>
            <a:chOff x="1363" y="1326"/>
            <a:chExt cx="3127" cy="2700"/>
          </a:xfrm>
        </p:grpSpPr>
        <p:sp>
          <p:nvSpPr>
            <p:cNvPr id="90115" name="Rectangle 593">
              <a:extLst>
                <a:ext uri="{FF2B5EF4-FFF2-40B4-BE49-F238E27FC236}">
                  <a16:creationId xmlns:a16="http://schemas.microsoft.com/office/drawing/2014/main" id="{C49F54DC-1400-6C49-8992-819ACD18E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44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55.0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6" name="Rectangle 594">
              <a:extLst>
                <a:ext uri="{FF2B5EF4-FFF2-40B4-BE49-F238E27FC236}">
                  <a16:creationId xmlns:a16="http://schemas.microsoft.com/office/drawing/2014/main" id="{BD00C5CF-4D0B-B440-A248-0BF832B2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99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65.0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7" name="Rectangle 595">
              <a:extLst>
                <a:ext uri="{FF2B5EF4-FFF2-40B4-BE49-F238E27FC236}">
                  <a16:creationId xmlns:a16="http://schemas.microsoft.com/office/drawing/2014/main" id="{F1FD976C-EA49-5C4C-9BFA-F6DB33247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435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8" name="Rectangle 596">
              <a:extLst>
                <a:ext uri="{FF2B5EF4-FFF2-40B4-BE49-F238E27FC236}">
                  <a16:creationId xmlns:a16="http://schemas.microsoft.com/office/drawing/2014/main" id="{A99B3E8C-C2F8-1140-9359-647DC9C5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883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85.0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9" name="Rectangle 597">
              <a:extLst>
                <a:ext uri="{FF2B5EF4-FFF2-40B4-BE49-F238E27FC236}">
                  <a16:creationId xmlns:a16="http://schemas.microsoft.com/office/drawing/2014/main" id="{EB8B66A0-B4AD-E74F-BEF9-6EAE0F3F0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326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0" name="Rectangle 598">
              <a:extLst>
                <a:ext uri="{FF2B5EF4-FFF2-40B4-BE49-F238E27FC236}">
                  <a16:creationId xmlns:a16="http://schemas.microsoft.com/office/drawing/2014/main" id="{767D837F-451A-0C49-BFD4-D02C2E4B1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30.0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1" name="Rectangle 599">
              <a:extLst>
                <a:ext uri="{FF2B5EF4-FFF2-40B4-BE49-F238E27FC236}">
                  <a16:creationId xmlns:a16="http://schemas.microsoft.com/office/drawing/2014/main" id="{5210EBEF-C553-0B46-8F43-35502C3B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50.0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2" name="Rectangle 600">
              <a:extLst>
                <a:ext uri="{FF2B5EF4-FFF2-40B4-BE49-F238E27FC236}">
                  <a16:creationId xmlns:a16="http://schemas.microsoft.com/office/drawing/2014/main" id="{2F5AEE29-CDB9-DC49-8CC5-6628D3EE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3" name="Rectangle 601">
              <a:extLst>
                <a:ext uri="{FF2B5EF4-FFF2-40B4-BE49-F238E27FC236}">
                  <a16:creationId xmlns:a16="http://schemas.microsoft.com/office/drawing/2014/main" id="{D377CCA6-C797-1E41-90C0-2DD8EABC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4" name="Rectangle 602">
              <a:extLst>
                <a:ext uri="{FF2B5EF4-FFF2-40B4-BE49-F238E27FC236}">
                  <a16:creationId xmlns:a16="http://schemas.microsoft.com/office/drawing/2014/main" id="{677B795A-D35F-6C44-8291-589F5E66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110.0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5" name="Rectangle 603">
              <a:extLst>
                <a:ext uri="{FF2B5EF4-FFF2-40B4-BE49-F238E27FC236}">
                  <a16:creationId xmlns:a16="http://schemas.microsoft.com/office/drawing/2014/main" id="{7F6BA3D8-0640-924F-A555-2B135564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130.0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6" name="Rectangle 604">
              <a:extLst>
                <a:ext uri="{FF2B5EF4-FFF2-40B4-BE49-F238E27FC236}">
                  <a16:creationId xmlns:a16="http://schemas.microsoft.com/office/drawing/2014/main" id="{8A098ADE-3902-A343-B781-686DB40A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890"/>
              <a:ext cx="2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Primary care physicians per 100,000 residents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7" name="Rectangle 605">
              <a:extLst>
                <a:ext uri="{FF2B5EF4-FFF2-40B4-BE49-F238E27FC236}">
                  <a16:creationId xmlns:a16="http://schemas.microsoft.com/office/drawing/2014/main" id="{B17FBE02-2BF8-6747-B6C2-D32F28A27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3" y="2363"/>
              <a:ext cx="2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% with at least one ambulatory visit to 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primary care physician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9265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13">
            <a:extLst>
              <a:ext uri="{FF2B5EF4-FFF2-40B4-BE49-F238E27FC236}">
                <a16:creationId xmlns:a16="http://schemas.microsoft.com/office/drawing/2014/main" id="{EC282210-C29F-A940-A2DA-38460E52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301"/>
            <a:ext cx="8229600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Relationship between a region’s primary care supply (2006) and the percent of Medicare beneficiaries having at least one ambulatory visit to a primary care physician (2003-07)</a:t>
            </a:r>
          </a:p>
        </p:txBody>
      </p:sp>
      <p:grpSp>
        <p:nvGrpSpPr>
          <p:cNvPr id="90114" name="Group 612">
            <a:extLst>
              <a:ext uri="{FF2B5EF4-FFF2-40B4-BE49-F238E27FC236}">
                <a16:creationId xmlns:a16="http://schemas.microsoft.com/office/drawing/2014/main" id="{3A765D25-0142-3E4F-99BB-964219A78BFD}"/>
              </a:ext>
            </a:extLst>
          </p:cNvPr>
          <p:cNvGrpSpPr>
            <a:grpSpLocks/>
          </p:cNvGrpSpPr>
          <p:nvPr/>
        </p:nvGrpSpPr>
        <p:grpSpPr bwMode="auto">
          <a:xfrm>
            <a:off x="2178050" y="2125663"/>
            <a:ext cx="4964113" cy="4286250"/>
            <a:chOff x="1363" y="1326"/>
            <a:chExt cx="3127" cy="2700"/>
          </a:xfrm>
        </p:grpSpPr>
        <p:sp>
          <p:nvSpPr>
            <p:cNvPr id="90115" name="Rectangle 593">
              <a:extLst>
                <a:ext uri="{FF2B5EF4-FFF2-40B4-BE49-F238E27FC236}">
                  <a16:creationId xmlns:a16="http://schemas.microsoft.com/office/drawing/2014/main" id="{C49F54DC-1400-6C49-8992-819ACD18E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44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55.0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6" name="Rectangle 594">
              <a:extLst>
                <a:ext uri="{FF2B5EF4-FFF2-40B4-BE49-F238E27FC236}">
                  <a16:creationId xmlns:a16="http://schemas.microsoft.com/office/drawing/2014/main" id="{BD00C5CF-4D0B-B440-A248-0BF832B2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99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65.0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7" name="Rectangle 595">
              <a:extLst>
                <a:ext uri="{FF2B5EF4-FFF2-40B4-BE49-F238E27FC236}">
                  <a16:creationId xmlns:a16="http://schemas.microsoft.com/office/drawing/2014/main" id="{F1FD976C-EA49-5C4C-9BFA-F6DB33247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435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8" name="Rectangle 596">
              <a:extLst>
                <a:ext uri="{FF2B5EF4-FFF2-40B4-BE49-F238E27FC236}">
                  <a16:creationId xmlns:a16="http://schemas.microsoft.com/office/drawing/2014/main" id="{A99B3E8C-C2F8-1140-9359-647DC9C5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883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85.0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19" name="Rectangle 597">
              <a:extLst>
                <a:ext uri="{FF2B5EF4-FFF2-40B4-BE49-F238E27FC236}">
                  <a16:creationId xmlns:a16="http://schemas.microsoft.com/office/drawing/2014/main" id="{EB8B66A0-B4AD-E74F-BEF9-6EAE0F3F0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326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0" name="Rectangle 598">
              <a:extLst>
                <a:ext uri="{FF2B5EF4-FFF2-40B4-BE49-F238E27FC236}">
                  <a16:creationId xmlns:a16="http://schemas.microsoft.com/office/drawing/2014/main" id="{767D837F-451A-0C49-BFD4-D02C2E4B1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30.0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1" name="Rectangle 599">
              <a:extLst>
                <a:ext uri="{FF2B5EF4-FFF2-40B4-BE49-F238E27FC236}">
                  <a16:creationId xmlns:a16="http://schemas.microsoft.com/office/drawing/2014/main" id="{5210EBEF-C553-0B46-8F43-35502C3B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50.0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2" name="Rectangle 600">
              <a:extLst>
                <a:ext uri="{FF2B5EF4-FFF2-40B4-BE49-F238E27FC236}">
                  <a16:creationId xmlns:a16="http://schemas.microsoft.com/office/drawing/2014/main" id="{2F5AEE29-CDB9-DC49-8CC5-6628D3EE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3" name="Rectangle 601">
              <a:extLst>
                <a:ext uri="{FF2B5EF4-FFF2-40B4-BE49-F238E27FC236}">
                  <a16:creationId xmlns:a16="http://schemas.microsoft.com/office/drawing/2014/main" id="{D377CCA6-C797-1E41-90C0-2DD8EABC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4" name="Rectangle 602">
              <a:extLst>
                <a:ext uri="{FF2B5EF4-FFF2-40B4-BE49-F238E27FC236}">
                  <a16:creationId xmlns:a16="http://schemas.microsoft.com/office/drawing/2014/main" id="{677B795A-D35F-6C44-8291-589F5E66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110.0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5" name="Rectangle 603">
              <a:extLst>
                <a:ext uri="{FF2B5EF4-FFF2-40B4-BE49-F238E27FC236}">
                  <a16:creationId xmlns:a16="http://schemas.microsoft.com/office/drawing/2014/main" id="{7F6BA3D8-0640-924F-A555-2B135564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130.0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6" name="Rectangle 604">
              <a:extLst>
                <a:ext uri="{FF2B5EF4-FFF2-40B4-BE49-F238E27FC236}">
                  <a16:creationId xmlns:a16="http://schemas.microsoft.com/office/drawing/2014/main" id="{8A098ADE-3902-A343-B781-686DB40A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890"/>
              <a:ext cx="2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Primary care physicians per 100,000 residents</a:t>
              </a:r>
              <a:endParaRPr lang="en-US" alt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127" name="Rectangle 605">
              <a:extLst>
                <a:ext uri="{FF2B5EF4-FFF2-40B4-BE49-F238E27FC236}">
                  <a16:creationId xmlns:a16="http://schemas.microsoft.com/office/drawing/2014/main" id="{B17FBE02-2BF8-6747-B6C2-D32F28A27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3" y="2363"/>
              <a:ext cx="2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% with at least one ambulatory visit to 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primary care physician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13AB18A-D04A-FE43-A230-90F79055DC98}"/>
              </a:ext>
            </a:extLst>
          </p:cNvPr>
          <p:cNvSpPr/>
          <p:nvPr/>
        </p:nvSpPr>
        <p:spPr>
          <a:xfrm flipH="1">
            <a:off x="3673920" y="5368926"/>
            <a:ext cx="150813" cy="174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BEBBF5-9186-6F42-8137-8B46AB1B1479}"/>
              </a:ext>
            </a:extLst>
          </p:cNvPr>
          <p:cNvSpPr/>
          <p:nvPr/>
        </p:nvSpPr>
        <p:spPr>
          <a:xfrm flipH="1">
            <a:off x="4107023" y="4878388"/>
            <a:ext cx="150812" cy="174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8C614D-E464-DC48-82E3-F613D8290F14}"/>
              </a:ext>
            </a:extLst>
          </p:cNvPr>
          <p:cNvSpPr/>
          <p:nvPr/>
        </p:nvSpPr>
        <p:spPr>
          <a:xfrm flipH="1">
            <a:off x="6281738" y="2341563"/>
            <a:ext cx="152400" cy="174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022108-5F84-1540-A249-D6E9CB98F860}"/>
              </a:ext>
            </a:extLst>
          </p:cNvPr>
          <p:cNvSpPr/>
          <p:nvPr/>
        </p:nvSpPr>
        <p:spPr>
          <a:xfrm flipH="1">
            <a:off x="5794375" y="2835275"/>
            <a:ext cx="152400" cy="174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FE00EF-6CA6-6C41-8289-4754B90553F6}"/>
              </a:ext>
            </a:extLst>
          </p:cNvPr>
          <p:cNvSpPr/>
          <p:nvPr/>
        </p:nvSpPr>
        <p:spPr>
          <a:xfrm flipH="1">
            <a:off x="5508625" y="3244850"/>
            <a:ext cx="150813" cy="1762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56217F-8AE8-9946-8DEC-A6AE74E7B441}"/>
              </a:ext>
            </a:extLst>
          </p:cNvPr>
          <p:cNvSpPr/>
          <p:nvPr/>
        </p:nvSpPr>
        <p:spPr>
          <a:xfrm flipH="1">
            <a:off x="4735513" y="4102100"/>
            <a:ext cx="150812" cy="174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137B8D-8767-264B-AC55-03A742C04CCB}"/>
              </a:ext>
            </a:extLst>
          </p:cNvPr>
          <p:cNvSpPr/>
          <p:nvPr/>
        </p:nvSpPr>
        <p:spPr>
          <a:xfrm flipH="1">
            <a:off x="4513263" y="4454525"/>
            <a:ext cx="150812" cy="1762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F50B25-1335-7E4E-8395-FA609ABA3BA9}"/>
              </a:ext>
            </a:extLst>
          </p:cNvPr>
          <p:cNvSpPr/>
          <p:nvPr/>
        </p:nvSpPr>
        <p:spPr>
          <a:xfrm flipH="1">
            <a:off x="5146675" y="3640138"/>
            <a:ext cx="152400" cy="1762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44108-9591-324A-BF52-150771AC6639}"/>
              </a:ext>
            </a:extLst>
          </p:cNvPr>
          <p:cNvSpPr txBox="1"/>
          <p:nvPr/>
        </p:nvSpPr>
        <p:spPr>
          <a:xfrm>
            <a:off x="5764213" y="4192588"/>
            <a:ext cx="2293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(Theoretical)</a:t>
            </a:r>
          </a:p>
        </p:txBody>
      </p:sp>
    </p:spTree>
    <p:extLst>
      <p:ext uri="{BB962C8B-B14F-4D97-AF65-F5344CB8AC3E}">
        <p14:creationId xmlns:p14="http://schemas.microsoft.com/office/powerpoint/2010/main" val="1927315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613">
            <a:extLst>
              <a:ext uri="{FF2B5EF4-FFF2-40B4-BE49-F238E27FC236}">
                <a16:creationId xmlns:a16="http://schemas.microsoft.com/office/drawing/2014/main" id="{49F93CC5-3038-1249-9743-965081E3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56" y="628650"/>
            <a:ext cx="8447088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Relationship between a region’s primary care supply (2006) and the percent of Medicare beneficiaries having at least one ambulatory visit to a primary care physician (2003-07) – Regions are Hospital Referral Regions (HRR)</a:t>
            </a:r>
          </a:p>
        </p:txBody>
      </p:sp>
      <p:grpSp>
        <p:nvGrpSpPr>
          <p:cNvPr id="92162" name="Group 612">
            <a:extLst>
              <a:ext uri="{FF2B5EF4-FFF2-40B4-BE49-F238E27FC236}">
                <a16:creationId xmlns:a16="http://schemas.microsoft.com/office/drawing/2014/main" id="{5D437B27-4A2C-0B4C-A631-1A8A37402376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2105025"/>
            <a:ext cx="4964112" cy="4286250"/>
            <a:chOff x="1363" y="1326"/>
            <a:chExt cx="3127" cy="2700"/>
          </a:xfrm>
        </p:grpSpPr>
        <p:sp>
          <p:nvSpPr>
            <p:cNvPr id="92163" name="Rectangle 284">
              <a:extLst>
                <a:ext uri="{FF2B5EF4-FFF2-40B4-BE49-F238E27FC236}">
                  <a16:creationId xmlns:a16="http://schemas.microsoft.com/office/drawing/2014/main" id="{697B9F9F-01CD-244B-8C0A-E14DAC503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1388"/>
              <a:ext cx="2222" cy="2218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4" name="Oval 286">
              <a:extLst>
                <a:ext uri="{FF2B5EF4-FFF2-40B4-BE49-F238E27FC236}">
                  <a16:creationId xmlns:a16="http://schemas.microsoft.com/office/drawing/2014/main" id="{CF61782D-499B-604E-947A-7E98F82DB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87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5" name="Oval 287">
              <a:extLst>
                <a:ext uri="{FF2B5EF4-FFF2-40B4-BE49-F238E27FC236}">
                  <a16:creationId xmlns:a16="http://schemas.microsoft.com/office/drawing/2014/main" id="{B14E02D0-8433-5A45-AFA6-1D372564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44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6" name="Oval 288">
              <a:extLst>
                <a:ext uri="{FF2B5EF4-FFF2-40B4-BE49-F238E27FC236}">
                  <a16:creationId xmlns:a16="http://schemas.microsoft.com/office/drawing/2014/main" id="{407F9080-8781-0440-BADD-BF249610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7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7" name="Oval 289">
              <a:extLst>
                <a:ext uri="{FF2B5EF4-FFF2-40B4-BE49-F238E27FC236}">
                  <a16:creationId xmlns:a16="http://schemas.microsoft.com/office/drawing/2014/main" id="{17AAED65-9D59-8D4C-97EB-4D354322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308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8" name="Oval 290">
              <a:extLst>
                <a:ext uri="{FF2B5EF4-FFF2-40B4-BE49-F238E27FC236}">
                  <a16:creationId xmlns:a16="http://schemas.microsoft.com/office/drawing/2014/main" id="{63758DDD-7BC5-D543-BF25-9F80E91B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8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69" name="Oval 291">
              <a:extLst>
                <a:ext uri="{FF2B5EF4-FFF2-40B4-BE49-F238E27FC236}">
                  <a16:creationId xmlns:a16="http://schemas.microsoft.com/office/drawing/2014/main" id="{293D7D87-7C8F-CF45-922A-9B56C8B5F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28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0" name="Oval 292">
              <a:extLst>
                <a:ext uri="{FF2B5EF4-FFF2-40B4-BE49-F238E27FC236}">
                  <a16:creationId xmlns:a16="http://schemas.microsoft.com/office/drawing/2014/main" id="{EC158035-37DF-DD4A-9F0B-F7A5920FD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55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1" name="Oval 293">
              <a:extLst>
                <a:ext uri="{FF2B5EF4-FFF2-40B4-BE49-F238E27FC236}">
                  <a16:creationId xmlns:a16="http://schemas.microsoft.com/office/drawing/2014/main" id="{269C9912-7B24-D44C-B56B-DD083E034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46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2" name="Oval 294">
              <a:extLst>
                <a:ext uri="{FF2B5EF4-FFF2-40B4-BE49-F238E27FC236}">
                  <a16:creationId xmlns:a16="http://schemas.microsoft.com/office/drawing/2014/main" id="{3407B902-5D68-A74E-A212-DBCFD0E4E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02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3" name="Oval 295">
              <a:extLst>
                <a:ext uri="{FF2B5EF4-FFF2-40B4-BE49-F238E27FC236}">
                  <a16:creationId xmlns:a16="http://schemas.microsoft.com/office/drawing/2014/main" id="{8426888D-F2BA-774B-8D24-A47A8B81C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318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4" name="Oval 296">
              <a:extLst>
                <a:ext uri="{FF2B5EF4-FFF2-40B4-BE49-F238E27FC236}">
                  <a16:creationId xmlns:a16="http://schemas.microsoft.com/office/drawing/2014/main" id="{6D1E6F15-5442-794B-A491-4D97897FA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2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5" name="Oval 297">
              <a:extLst>
                <a:ext uri="{FF2B5EF4-FFF2-40B4-BE49-F238E27FC236}">
                  <a16:creationId xmlns:a16="http://schemas.microsoft.com/office/drawing/2014/main" id="{30E06998-B432-2E41-B287-238BBCF0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21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6" name="Oval 298">
              <a:extLst>
                <a:ext uri="{FF2B5EF4-FFF2-40B4-BE49-F238E27FC236}">
                  <a16:creationId xmlns:a16="http://schemas.microsoft.com/office/drawing/2014/main" id="{E974E207-9CCF-FD45-80E3-9BC837C37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2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7" name="Oval 299">
              <a:extLst>
                <a:ext uri="{FF2B5EF4-FFF2-40B4-BE49-F238E27FC236}">
                  <a16:creationId xmlns:a16="http://schemas.microsoft.com/office/drawing/2014/main" id="{8117053D-FDE2-274D-9B60-2B866803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43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8" name="Oval 300">
              <a:extLst>
                <a:ext uri="{FF2B5EF4-FFF2-40B4-BE49-F238E27FC236}">
                  <a16:creationId xmlns:a16="http://schemas.microsoft.com/office/drawing/2014/main" id="{E1DC9D8A-EC6C-9749-852B-A48DE564D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95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79" name="Oval 301">
              <a:extLst>
                <a:ext uri="{FF2B5EF4-FFF2-40B4-BE49-F238E27FC236}">
                  <a16:creationId xmlns:a16="http://schemas.microsoft.com/office/drawing/2014/main" id="{06F9BCA5-5A9A-0045-8843-CA6C1D52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77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0" name="Oval 302">
              <a:extLst>
                <a:ext uri="{FF2B5EF4-FFF2-40B4-BE49-F238E27FC236}">
                  <a16:creationId xmlns:a16="http://schemas.microsoft.com/office/drawing/2014/main" id="{EF30D32D-149D-704F-8312-12D41BC5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1" name="Oval 303">
              <a:extLst>
                <a:ext uri="{FF2B5EF4-FFF2-40B4-BE49-F238E27FC236}">
                  <a16:creationId xmlns:a16="http://schemas.microsoft.com/office/drawing/2014/main" id="{228EE2BB-96F9-574A-9273-C492E639B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49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2" name="Oval 304">
              <a:extLst>
                <a:ext uri="{FF2B5EF4-FFF2-40B4-BE49-F238E27FC236}">
                  <a16:creationId xmlns:a16="http://schemas.microsoft.com/office/drawing/2014/main" id="{B45571CD-118C-DB40-8B20-A52DB237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37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3" name="Oval 305">
              <a:extLst>
                <a:ext uri="{FF2B5EF4-FFF2-40B4-BE49-F238E27FC236}">
                  <a16:creationId xmlns:a16="http://schemas.microsoft.com/office/drawing/2014/main" id="{6D0D4CBD-F8F8-644A-AF25-E0B414816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216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4" name="Oval 306">
              <a:extLst>
                <a:ext uri="{FF2B5EF4-FFF2-40B4-BE49-F238E27FC236}">
                  <a16:creationId xmlns:a16="http://schemas.microsoft.com/office/drawing/2014/main" id="{CC5AAB7C-ED3C-6F4A-B830-AFC164FD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5" name="Oval 307">
              <a:extLst>
                <a:ext uri="{FF2B5EF4-FFF2-40B4-BE49-F238E27FC236}">
                  <a16:creationId xmlns:a16="http://schemas.microsoft.com/office/drawing/2014/main" id="{8E40907C-62AA-2E45-8740-260331CEF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10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6" name="Oval 308">
              <a:extLst>
                <a:ext uri="{FF2B5EF4-FFF2-40B4-BE49-F238E27FC236}">
                  <a16:creationId xmlns:a16="http://schemas.microsoft.com/office/drawing/2014/main" id="{F547F68C-0B5C-ED4C-A8C7-22E42D74E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20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7" name="Oval 309">
              <a:extLst>
                <a:ext uri="{FF2B5EF4-FFF2-40B4-BE49-F238E27FC236}">
                  <a16:creationId xmlns:a16="http://schemas.microsoft.com/office/drawing/2014/main" id="{18C73C8F-26FC-B544-9A32-B6EF2BD0A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2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8" name="Oval 310">
              <a:extLst>
                <a:ext uri="{FF2B5EF4-FFF2-40B4-BE49-F238E27FC236}">
                  <a16:creationId xmlns:a16="http://schemas.microsoft.com/office/drawing/2014/main" id="{501F8E0B-AC23-E04F-8EF7-C7312A35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9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89" name="Oval 311">
              <a:extLst>
                <a:ext uri="{FF2B5EF4-FFF2-40B4-BE49-F238E27FC236}">
                  <a16:creationId xmlns:a16="http://schemas.microsoft.com/office/drawing/2014/main" id="{1DC48955-A4AB-FF48-9B25-AE75CDC7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22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0" name="Oval 312">
              <a:extLst>
                <a:ext uri="{FF2B5EF4-FFF2-40B4-BE49-F238E27FC236}">
                  <a16:creationId xmlns:a16="http://schemas.microsoft.com/office/drawing/2014/main" id="{74BF2EE5-B7D6-0A42-91B7-F49D788A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09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1" name="Oval 313">
              <a:extLst>
                <a:ext uri="{FF2B5EF4-FFF2-40B4-BE49-F238E27FC236}">
                  <a16:creationId xmlns:a16="http://schemas.microsoft.com/office/drawing/2014/main" id="{231FE408-60A8-234F-A3D7-7C01E7D93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43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2" name="Oval 314">
              <a:extLst>
                <a:ext uri="{FF2B5EF4-FFF2-40B4-BE49-F238E27FC236}">
                  <a16:creationId xmlns:a16="http://schemas.microsoft.com/office/drawing/2014/main" id="{1C618461-8E33-1A43-B7F5-C88806451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33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3" name="Oval 315">
              <a:extLst>
                <a:ext uri="{FF2B5EF4-FFF2-40B4-BE49-F238E27FC236}">
                  <a16:creationId xmlns:a16="http://schemas.microsoft.com/office/drawing/2014/main" id="{9C0722C2-CA75-D343-8256-078FF659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8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4" name="Oval 316">
              <a:extLst>
                <a:ext uri="{FF2B5EF4-FFF2-40B4-BE49-F238E27FC236}">
                  <a16:creationId xmlns:a16="http://schemas.microsoft.com/office/drawing/2014/main" id="{57126B70-9CDB-1F42-A896-E840968C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42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5" name="Oval 317">
              <a:extLst>
                <a:ext uri="{FF2B5EF4-FFF2-40B4-BE49-F238E27FC236}">
                  <a16:creationId xmlns:a16="http://schemas.microsoft.com/office/drawing/2014/main" id="{8A60935A-8A66-F040-AFD9-26384E00C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53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6" name="Oval 318">
              <a:extLst>
                <a:ext uri="{FF2B5EF4-FFF2-40B4-BE49-F238E27FC236}">
                  <a16:creationId xmlns:a16="http://schemas.microsoft.com/office/drawing/2014/main" id="{6F947C06-6F52-CA41-87F1-28FE35931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303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7" name="Oval 319">
              <a:extLst>
                <a:ext uri="{FF2B5EF4-FFF2-40B4-BE49-F238E27FC236}">
                  <a16:creationId xmlns:a16="http://schemas.microsoft.com/office/drawing/2014/main" id="{EF183ED1-408D-D94B-9256-D8A0BC0A3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12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8" name="Oval 320">
              <a:extLst>
                <a:ext uri="{FF2B5EF4-FFF2-40B4-BE49-F238E27FC236}">
                  <a16:creationId xmlns:a16="http://schemas.microsoft.com/office/drawing/2014/main" id="{3B49D608-7B58-8E48-BC5A-7ED3965E6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33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9" name="Oval 321">
              <a:extLst>
                <a:ext uri="{FF2B5EF4-FFF2-40B4-BE49-F238E27FC236}">
                  <a16:creationId xmlns:a16="http://schemas.microsoft.com/office/drawing/2014/main" id="{C2099403-F923-7D41-BF29-65B10935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62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0" name="Oval 322">
              <a:extLst>
                <a:ext uri="{FF2B5EF4-FFF2-40B4-BE49-F238E27FC236}">
                  <a16:creationId xmlns:a16="http://schemas.microsoft.com/office/drawing/2014/main" id="{61336A7E-934E-E444-B4F0-1EC3701A7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24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1" name="Oval 323">
              <a:extLst>
                <a:ext uri="{FF2B5EF4-FFF2-40B4-BE49-F238E27FC236}">
                  <a16:creationId xmlns:a16="http://schemas.microsoft.com/office/drawing/2014/main" id="{1FA05332-6C16-B04B-9349-F87D9BB46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54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2" name="Oval 324">
              <a:extLst>
                <a:ext uri="{FF2B5EF4-FFF2-40B4-BE49-F238E27FC236}">
                  <a16:creationId xmlns:a16="http://schemas.microsoft.com/office/drawing/2014/main" id="{3311695E-9A08-DE44-8F5C-A88FBC04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329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3" name="Oval 325">
              <a:extLst>
                <a:ext uri="{FF2B5EF4-FFF2-40B4-BE49-F238E27FC236}">
                  <a16:creationId xmlns:a16="http://schemas.microsoft.com/office/drawing/2014/main" id="{0CAB3800-EE67-4C4C-939A-26557332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212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4" name="Oval 326">
              <a:extLst>
                <a:ext uri="{FF2B5EF4-FFF2-40B4-BE49-F238E27FC236}">
                  <a16:creationId xmlns:a16="http://schemas.microsoft.com/office/drawing/2014/main" id="{35972C82-E895-714C-9D5D-1FC9877EC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254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5" name="Oval 327">
              <a:extLst>
                <a:ext uri="{FF2B5EF4-FFF2-40B4-BE49-F238E27FC236}">
                  <a16:creationId xmlns:a16="http://schemas.microsoft.com/office/drawing/2014/main" id="{26FAE01A-1936-9248-BDDB-557E4515D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6" name="Oval 328">
              <a:extLst>
                <a:ext uri="{FF2B5EF4-FFF2-40B4-BE49-F238E27FC236}">
                  <a16:creationId xmlns:a16="http://schemas.microsoft.com/office/drawing/2014/main" id="{0A0B38F5-F3DF-9D47-A33E-0F7D116EB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4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7" name="Oval 329">
              <a:extLst>
                <a:ext uri="{FF2B5EF4-FFF2-40B4-BE49-F238E27FC236}">
                  <a16:creationId xmlns:a16="http://schemas.microsoft.com/office/drawing/2014/main" id="{382CBE21-D6A6-BE4A-B515-2B897BE4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46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8" name="Oval 330">
              <a:extLst>
                <a:ext uri="{FF2B5EF4-FFF2-40B4-BE49-F238E27FC236}">
                  <a16:creationId xmlns:a16="http://schemas.microsoft.com/office/drawing/2014/main" id="{5E97E61D-EAB5-DC42-B2FC-BE126633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32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09" name="Oval 331">
              <a:extLst>
                <a:ext uri="{FF2B5EF4-FFF2-40B4-BE49-F238E27FC236}">
                  <a16:creationId xmlns:a16="http://schemas.microsoft.com/office/drawing/2014/main" id="{D66A1B68-6372-6944-AECC-383149AE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65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0" name="Oval 332">
              <a:extLst>
                <a:ext uri="{FF2B5EF4-FFF2-40B4-BE49-F238E27FC236}">
                  <a16:creationId xmlns:a16="http://schemas.microsoft.com/office/drawing/2014/main" id="{277B5ECF-9DE4-544A-A5C7-C28B551A5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09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1" name="Oval 333">
              <a:extLst>
                <a:ext uri="{FF2B5EF4-FFF2-40B4-BE49-F238E27FC236}">
                  <a16:creationId xmlns:a16="http://schemas.microsoft.com/office/drawing/2014/main" id="{920CDF62-4DE0-0941-980C-431D8660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42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2" name="Oval 334">
              <a:extLst>
                <a:ext uri="{FF2B5EF4-FFF2-40B4-BE49-F238E27FC236}">
                  <a16:creationId xmlns:a16="http://schemas.microsoft.com/office/drawing/2014/main" id="{AA2F74CC-B095-8642-9F6B-CB51130FE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28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3" name="Oval 335">
              <a:extLst>
                <a:ext uri="{FF2B5EF4-FFF2-40B4-BE49-F238E27FC236}">
                  <a16:creationId xmlns:a16="http://schemas.microsoft.com/office/drawing/2014/main" id="{42A62D50-CC97-BC4C-A68B-1B6F31029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231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4" name="Oval 336">
              <a:extLst>
                <a:ext uri="{FF2B5EF4-FFF2-40B4-BE49-F238E27FC236}">
                  <a16:creationId xmlns:a16="http://schemas.microsoft.com/office/drawing/2014/main" id="{C8C557D9-362F-9A46-A3B1-B737A1FFD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22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5" name="Oval 337">
              <a:extLst>
                <a:ext uri="{FF2B5EF4-FFF2-40B4-BE49-F238E27FC236}">
                  <a16:creationId xmlns:a16="http://schemas.microsoft.com/office/drawing/2014/main" id="{DA375941-3A4C-9145-AFF1-27244C81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186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6" name="Oval 338">
              <a:extLst>
                <a:ext uri="{FF2B5EF4-FFF2-40B4-BE49-F238E27FC236}">
                  <a16:creationId xmlns:a16="http://schemas.microsoft.com/office/drawing/2014/main" id="{9DB3D11E-9B5E-944A-9C85-50BD67B0A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33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7" name="Oval 339">
              <a:extLst>
                <a:ext uri="{FF2B5EF4-FFF2-40B4-BE49-F238E27FC236}">
                  <a16:creationId xmlns:a16="http://schemas.microsoft.com/office/drawing/2014/main" id="{D323A8F6-080A-4A4E-957D-B3BA7734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33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8" name="Oval 340">
              <a:extLst>
                <a:ext uri="{FF2B5EF4-FFF2-40B4-BE49-F238E27FC236}">
                  <a16:creationId xmlns:a16="http://schemas.microsoft.com/office/drawing/2014/main" id="{51CE9DA9-7A24-BD43-926A-53C486D4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19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19" name="Oval 341">
              <a:extLst>
                <a:ext uri="{FF2B5EF4-FFF2-40B4-BE49-F238E27FC236}">
                  <a16:creationId xmlns:a16="http://schemas.microsoft.com/office/drawing/2014/main" id="{D5F28DF3-C59A-3049-9C42-A3C5B52AE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76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0" name="Oval 342">
              <a:extLst>
                <a:ext uri="{FF2B5EF4-FFF2-40B4-BE49-F238E27FC236}">
                  <a16:creationId xmlns:a16="http://schemas.microsoft.com/office/drawing/2014/main" id="{8D05FE33-1701-1745-86AA-124FF8AF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26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1" name="Oval 343">
              <a:extLst>
                <a:ext uri="{FF2B5EF4-FFF2-40B4-BE49-F238E27FC236}">
                  <a16:creationId xmlns:a16="http://schemas.microsoft.com/office/drawing/2014/main" id="{FAB18048-539F-8F43-937F-976CEE1D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14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2" name="Oval 344">
              <a:extLst>
                <a:ext uri="{FF2B5EF4-FFF2-40B4-BE49-F238E27FC236}">
                  <a16:creationId xmlns:a16="http://schemas.microsoft.com/office/drawing/2014/main" id="{DAFB8DE0-1EF0-5A4B-8FF5-5411E910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31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3" name="Oval 345">
              <a:extLst>
                <a:ext uri="{FF2B5EF4-FFF2-40B4-BE49-F238E27FC236}">
                  <a16:creationId xmlns:a16="http://schemas.microsoft.com/office/drawing/2014/main" id="{F08B831F-442C-4C4D-A416-CE6A0722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3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4" name="Oval 346">
              <a:extLst>
                <a:ext uri="{FF2B5EF4-FFF2-40B4-BE49-F238E27FC236}">
                  <a16:creationId xmlns:a16="http://schemas.microsoft.com/office/drawing/2014/main" id="{419E9AF2-217C-484A-BD3A-2C92D961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19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5" name="Oval 347">
              <a:extLst>
                <a:ext uri="{FF2B5EF4-FFF2-40B4-BE49-F238E27FC236}">
                  <a16:creationId xmlns:a16="http://schemas.microsoft.com/office/drawing/2014/main" id="{2A63E203-E985-754B-B438-2ABECA3D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14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6" name="Oval 348">
              <a:extLst>
                <a:ext uri="{FF2B5EF4-FFF2-40B4-BE49-F238E27FC236}">
                  <a16:creationId xmlns:a16="http://schemas.microsoft.com/office/drawing/2014/main" id="{3F194ACB-AF35-E14F-8ED7-FA55A1689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8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7" name="Oval 349">
              <a:extLst>
                <a:ext uri="{FF2B5EF4-FFF2-40B4-BE49-F238E27FC236}">
                  <a16:creationId xmlns:a16="http://schemas.microsoft.com/office/drawing/2014/main" id="{E1EFCDA9-0D6D-6C45-8FBB-AE047370E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195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8" name="Oval 350">
              <a:extLst>
                <a:ext uri="{FF2B5EF4-FFF2-40B4-BE49-F238E27FC236}">
                  <a16:creationId xmlns:a16="http://schemas.microsoft.com/office/drawing/2014/main" id="{834A9E45-3F7C-6145-A576-634B27CE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00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29" name="Oval 351">
              <a:extLst>
                <a:ext uri="{FF2B5EF4-FFF2-40B4-BE49-F238E27FC236}">
                  <a16:creationId xmlns:a16="http://schemas.microsoft.com/office/drawing/2014/main" id="{BBA79574-D379-D248-9689-23C90C81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7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0" name="Oval 352">
              <a:extLst>
                <a:ext uri="{FF2B5EF4-FFF2-40B4-BE49-F238E27FC236}">
                  <a16:creationId xmlns:a16="http://schemas.microsoft.com/office/drawing/2014/main" id="{72D65E97-6572-AB49-9F7B-B85147A38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3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1" name="Oval 353">
              <a:extLst>
                <a:ext uri="{FF2B5EF4-FFF2-40B4-BE49-F238E27FC236}">
                  <a16:creationId xmlns:a16="http://schemas.microsoft.com/office/drawing/2014/main" id="{0B954345-208C-DD4C-9EC6-CE49DED52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11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2" name="Oval 354">
              <a:extLst>
                <a:ext uri="{FF2B5EF4-FFF2-40B4-BE49-F238E27FC236}">
                  <a16:creationId xmlns:a16="http://schemas.microsoft.com/office/drawing/2014/main" id="{94110C3C-3E63-1A4C-A913-A4CC9D0ED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00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3" name="Oval 355">
              <a:extLst>
                <a:ext uri="{FF2B5EF4-FFF2-40B4-BE49-F238E27FC236}">
                  <a16:creationId xmlns:a16="http://schemas.microsoft.com/office/drawing/2014/main" id="{E9C5178E-D58E-8044-8506-86EB02EED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0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4" name="Oval 356">
              <a:extLst>
                <a:ext uri="{FF2B5EF4-FFF2-40B4-BE49-F238E27FC236}">
                  <a16:creationId xmlns:a16="http://schemas.microsoft.com/office/drawing/2014/main" id="{0403995E-8E76-DA44-B8CC-E21C0BB1D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81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5" name="Oval 357">
              <a:extLst>
                <a:ext uri="{FF2B5EF4-FFF2-40B4-BE49-F238E27FC236}">
                  <a16:creationId xmlns:a16="http://schemas.microsoft.com/office/drawing/2014/main" id="{9391D755-E727-0649-A65D-D7270D65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193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6" name="Oval 358">
              <a:extLst>
                <a:ext uri="{FF2B5EF4-FFF2-40B4-BE49-F238E27FC236}">
                  <a16:creationId xmlns:a16="http://schemas.microsoft.com/office/drawing/2014/main" id="{80ADC398-8FE9-7944-9DEE-75C737D4E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28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7" name="Oval 359">
              <a:extLst>
                <a:ext uri="{FF2B5EF4-FFF2-40B4-BE49-F238E27FC236}">
                  <a16:creationId xmlns:a16="http://schemas.microsoft.com/office/drawing/2014/main" id="{98EB3D8C-FA39-1248-9174-0074961D1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43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8" name="Oval 360">
              <a:extLst>
                <a:ext uri="{FF2B5EF4-FFF2-40B4-BE49-F238E27FC236}">
                  <a16:creationId xmlns:a16="http://schemas.microsoft.com/office/drawing/2014/main" id="{D864B6C4-E005-804E-8C3D-6C38B06D9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197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39" name="Oval 361">
              <a:extLst>
                <a:ext uri="{FF2B5EF4-FFF2-40B4-BE49-F238E27FC236}">
                  <a16:creationId xmlns:a16="http://schemas.microsoft.com/office/drawing/2014/main" id="{A2EE4D1D-22A4-B840-8895-5F7475022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196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0" name="Oval 362">
              <a:extLst>
                <a:ext uri="{FF2B5EF4-FFF2-40B4-BE49-F238E27FC236}">
                  <a16:creationId xmlns:a16="http://schemas.microsoft.com/office/drawing/2014/main" id="{DB4E38E2-5BB9-994B-8420-8A26A863E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06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1" name="Oval 363">
              <a:extLst>
                <a:ext uri="{FF2B5EF4-FFF2-40B4-BE49-F238E27FC236}">
                  <a16:creationId xmlns:a16="http://schemas.microsoft.com/office/drawing/2014/main" id="{A1F79D17-26CB-4C49-8CD3-94EB2DE24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43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2" name="Oval 364">
              <a:extLst>
                <a:ext uri="{FF2B5EF4-FFF2-40B4-BE49-F238E27FC236}">
                  <a16:creationId xmlns:a16="http://schemas.microsoft.com/office/drawing/2014/main" id="{AD718BBD-76CD-8340-8266-D35C3196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2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3" name="Oval 365">
              <a:extLst>
                <a:ext uri="{FF2B5EF4-FFF2-40B4-BE49-F238E27FC236}">
                  <a16:creationId xmlns:a16="http://schemas.microsoft.com/office/drawing/2014/main" id="{22CB2D8B-B6F9-5F4D-9100-F27CC3FB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08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4" name="Oval 366">
              <a:extLst>
                <a:ext uri="{FF2B5EF4-FFF2-40B4-BE49-F238E27FC236}">
                  <a16:creationId xmlns:a16="http://schemas.microsoft.com/office/drawing/2014/main" id="{5D7EE943-6FC0-7649-A962-9C64B17C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5" name="Oval 367">
              <a:extLst>
                <a:ext uri="{FF2B5EF4-FFF2-40B4-BE49-F238E27FC236}">
                  <a16:creationId xmlns:a16="http://schemas.microsoft.com/office/drawing/2014/main" id="{5DE96604-D99E-3F40-B0B8-83FF6FA3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0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6" name="Oval 368">
              <a:extLst>
                <a:ext uri="{FF2B5EF4-FFF2-40B4-BE49-F238E27FC236}">
                  <a16:creationId xmlns:a16="http://schemas.microsoft.com/office/drawing/2014/main" id="{6F2DA8C8-3F1A-C14A-860A-5D99EF0E3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7" name="Oval 369">
              <a:extLst>
                <a:ext uri="{FF2B5EF4-FFF2-40B4-BE49-F238E27FC236}">
                  <a16:creationId xmlns:a16="http://schemas.microsoft.com/office/drawing/2014/main" id="{9A3A96B5-11B6-D84D-86ED-D9A61FE32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17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8" name="Oval 370">
              <a:extLst>
                <a:ext uri="{FF2B5EF4-FFF2-40B4-BE49-F238E27FC236}">
                  <a16:creationId xmlns:a16="http://schemas.microsoft.com/office/drawing/2014/main" id="{6B683E12-269C-4A41-8BF5-1F4BE31CF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23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49" name="Oval 371">
              <a:extLst>
                <a:ext uri="{FF2B5EF4-FFF2-40B4-BE49-F238E27FC236}">
                  <a16:creationId xmlns:a16="http://schemas.microsoft.com/office/drawing/2014/main" id="{1068F451-CA9E-744A-9BFC-4080AC155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19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0" name="Oval 372">
              <a:extLst>
                <a:ext uri="{FF2B5EF4-FFF2-40B4-BE49-F238E27FC236}">
                  <a16:creationId xmlns:a16="http://schemas.microsoft.com/office/drawing/2014/main" id="{ADD5DB67-51A6-AC4B-ACBC-50ABDFE8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257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1" name="Oval 373">
              <a:extLst>
                <a:ext uri="{FF2B5EF4-FFF2-40B4-BE49-F238E27FC236}">
                  <a16:creationId xmlns:a16="http://schemas.microsoft.com/office/drawing/2014/main" id="{71347656-36D9-9A4E-9ADE-10951E06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67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2" name="Oval 374">
              <a:extLst>
                <a:ext uri="{FF2B5EF4-FFF2-40B4-BE49-F238E27FC236}">
                  <a16:creationId xmlns:a16="http://schemas.microsoft.com/office/drawing/2014/main" id="{179EC387-7FEA-A246-8752-757A7E69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0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3" name="Oval 375">
              <a:extLst>
                <a:ext uri="{FF2B5EF4-FFF2-40B4-BE49-F238E27FC236}">
                  <a16:creationId xmlns:a16="http://schemas.microsoft.com/office/drawing/2014/main" id="{4AEFA718-813B-3B48-BA00-CE261B1F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36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4" name="Oval 376">
              <a:extLst>
                <a:ext uri="{FF2B5EF4-FFF2-40B4-BE49-F238E27FC236}">
                  <a16:creationId xmlns:a16="http://schemas.microsoft.com/office/drawing/2014/main" id="{6B466E2C-6322-B541-8553-D426173B4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2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5" name="Oval 377">
              <a:extLst>
                <a:ext uri="{FF2B5EF4-FFF2-40B4-BE49-F238E27FC236}">
                  <a16:creationId xmlns:a16="http://schemas.microsoft.com/office/drawing/2014/main" id="{088A6D36-F748-E245-86F2-9F38A2FFA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48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6" name="Oval 378">
              <a:extLst>
                <a:ext uri="{FF2B5EF4-FFF2-40B4-BE49-F238E27FC236}">
                  <a16:creationId xmlns:a16="http://schemas.microsoft.com/office/drawing/2014/main" id="{6AF71D7B-1032-4845-A0B7-5358FD4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16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7" name="Oval 379">
              <a:extLst>
                <a:ext uri="{FF2B5EF4-FFF2-40B4-BE49-F238E27FC236}">
                  <a16:creationId xmlns:a16="http://schemas.microsoft.com/office/drawing/2014/main" id="{E25F75E3-5CB5-6546-9EE4-C8996FC5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3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8" name="Oval 380">
              <a:extLst>
                <a:ext uri="{FF2B5EF4-FFF2-40B4-BE49-F238E27FC236}">
                  <a16:creationId xmlns:a16="http://schemas.microsoft.com/office/drawing/2014/main" id="{CF3A4590-0933-F745-890A-640E85E5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10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59" name="Oval 381">
              <a:extLst>
                <a:ext uri="{FF2B5EF4-FFF2-40B4-BE49-F238E27FC236}">
                  <a16:creationId xmlns:a16="http://schemas.microsoft.com/office/drawing/2014/main" id="{396819FD-8918-4F46-9791-28AA88DE0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85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0" name="Oval 382">
              <a:extLst>
                <a:ext uri="{FF2B5EF4-FFF2-40B4-BE49-F238E27FC236}">
                  <a16:creationId xmlns:a16="http://schemas.microsoft.com/office/drawing/2014/main" id="{7C79AB33-4A88-0642-8498-54365FC9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22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1" name="Oval 383">
              <a:extLst>
                <a:ext uri="{FF2B5EF4-FFF2-40B4-BE49-F238E27FC236}">
                  <a16:creationId xmlns:a16="http://schemas.microsoft.com/office/drawing/2014/main" id="{6A30D58D-595E-E542-AB8D-46CDAC896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2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2" name="Oval 384">
              <a:extLst>
                <a:ext uri="{FF2B5EF4-FFF2-40B4-BE49-F238E27FC236}">
                  <a16:creationId xmlns:a16="http://schemas.microsoft.com/office/drawing/2014/main" id="{912B9223-48E8-A54B-9A9B-0D0F9758F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9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3" name="Oval 385">
              <a:extLst>
                <a:ext uri="{FF2B5EF4-FFF2-40B4-BE49-F238E27FC236}">
                  <a16:creationId xmlns:a16="http://schemas.microsoft.com/office/drawing/2014/main" id="{1514943A-CB7E-654D-8B4A-AC17B17D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34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4" name="Oval 386">
              <a:extLst>
                <a:ext uri="{FF2B5EF4-FFF2-40B4-BE49-F238E27FC236}">
                  <a16:creationId xmlns:a16="http://schemas.microsoft.com/office/drawing/2014/main" id="{87BFD1D1-68B1-834E-BF9B-64D1B35E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07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5" name="Oval 387">
              <a:extLst>
                <a:ext uri="{FF2B5EF4-FFF2-40B4-BE49-F238E27FC236}">
                  <a16:creationId xmlns:a16="http://schemas.microsoft.com/office/drawing/2014/main" id="{246A6000-CC2F-0047-BD02-7268A4E4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34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6" name="Oval 388">
              <a:extLst>
                <a:ext uri="{FF2B5EF4-FFF2-40B4-BE49-F238E27FC236}">
                  <a16:creationId xmlns:a16="http://schemas.microsoft.com/office/drawing/2014/main" id="{06A81751-0A9C-6B43-BEB6-026797B6B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41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7" name="Oval 389">
              <a:extLst>
                <a:ext uri="{FF2B5EF4-FFF2-40B4-BE49-F238E27FC236}">
                  <a16:creationId xmlns:a16="http://schemas.microsoft.com/office/drawing/2014/main" id="{27DC2DF0-14CF-604A-981C-C93465623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05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8" name="Oval 390">
              <a:extLst>
                <a:ext uri="{FF2B5EF4-FFF2-40B4-BE49-F238E27FC236}">
                  <a16:creationId xmlns:a16="http://schemas.microsoft.com/office/drawing/2014/main" id="{B56AC3AF-8680-C84A-A731-F4A7363F7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38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69" name="Oval 391">
              <a:extLst>
                <a:ext uri="{FF2B5EF4-FFF2-40B4-BE49-F238E27FC236}">
                  <a16:creationId xmlns:a16="http://schemas.microsoft.com/office/drawing/2014/main" id="{8DB4958C-E179-4743-A547-508DEE8D3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54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0" name="Oval 392">
              <a:extLst>
                <a:ext uri="{FF2B5EF4-FFF2-40B4-BE49-F238E27FC236}">
                  <a16:creationId xmlns:a16="http://schemas.microsoft.com/office/drawing/2014/main" id="{8D6354B6-4A65-7A4F-9DFD-40D44E873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26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1" name="Oval 393">
              <a:extLst>
                <a:ext uri="{FF2B5EF4-FFF2-40B4-BE49-F238E27FC236}">
                  <a16:creationId xmlns:a16="http://schemas.microsoft.com/office/drawing/2014/main" id="{C89DF18E-92FB-BD48-A636-DF2C9AF1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77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2" name="Oval 394">
              <a:extLst>
                <a:ext uri="{FF2B5EF4-FFF2-40B4-BE49-F238E27FC236}">
                  <a16:creationId xmlns:a16="http://schemas.microsoft.com/office/drawing/2014/main" id="{3E2C5970-A720-F643-B934-FB658227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04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3" name="Oval 395">
              <a:extLst>
                <a:ext uri="{FF2B5EF4-FFF2-40B4-BE49-F238E27FC236}">
                  <a16:creationId xmlns:a16="http://schemas.microsoft.com/office/drawing/2014/main" id="{E317B96D-DD42-AE4E-9263-EDE6D719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189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4" name="Oval 396">
              <a:extLst>
                <a:ext uri="{FF2B5EF4-FFF2-40B4-BE49-F238E27FC236}">
                  <a16:creationId xmlns:a16="http://schemas.microsoft.com/office/drawing/2014/main" id="{32CF270D-B7D8-C94D-88F2-5309C09F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307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5" name="Oval 397">
              <a:extLst>
                <a:ext uri="{FF2B5EF4-FFF2-40B4-BE49-F238E27FC236}">
                  <a16:creationId xmlns:a16="http://schemas.microsoft.com/office/drawing/2014/main" id="{08E079D9-27A4-1840-9A2F-18EA02A6C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22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6" name="Oval 398">
              <a:extLst>
                <a:ext uri="{FF2B5EF4-FFF2-40B4-BE49-F238E27FC236}">
                  <a16:creationId xmlns:a16="http://schemas.microsoft.com/office/drawing/2014/main" id="{D0F9D940-5D3F-824C-A2B9-6AD80DE77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5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7" name="Oval 399">
              <a:extLst>
                <a:ext uri="{FF2B5EF4-FFF2-40B4-BE49-F238E27FC236}">
                  <a16:creationId xmlns:a16="http://schemas.microsoft.com/office/drawing/2014/main" id="{EC51318D-B792-1E48-8B69-71AFA4C23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07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8" name="Oval 400">
              <a:extLst>
                <a:ext uri="{FF2B5EF4-FFF2-40B4-BE49-F238E27FC236}">
                  <a16:creationId xmlns:a16="http://schemas.microsoft.com/office/drawing/2014/main" id="{1B9C7E15-1689-E94E-8ADA-8A9C4299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1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79" name="Oval 401">
              <a:extLst>
                <a:ext uri="{FF2B5EF4-FFF2-40B4-BE49-F238E27FC236}">
                  <a16:creationId xmlns:a16="http://schemas.microsoft.com/office/drawing/2014/main" id="{7D046B95-2892-9549-BBC8-199EC67B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197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0" name="Oval 402">
              <a:extLst>
                <a:ext uri="{FF2B5EF4-FFF2-40B4-BE49-F238E27FC236}">
                  <a16:creationId xmlns:a16="http://schemas.microsoft.com/office/drawing/2014/main" id="{6ED4D6C0-D32D-8443-B013-A87E6B36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227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1" name="Oval 403">
              <a:extLst>
                <a:ext uri="{FF2B5EF4-FFF2-40B4-BE49-F238E27FC236}">
                  <a16:creationId xmlns:a16="http://schemas.microsoft.com/office/drawing/2014/main" id="{C2286535-4D22-094D-971C-BD022709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21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2" name="Oval 404">
              <a:extLst>
                <a:ext uri="{FF2B5EF4-FFF2-40B4-BE49-F238E27FC236}">
                  <a16:creationId xmlns:a16="http://schemas.microsoft.com/office/drawing/2014/main" id="{1E0CFDE8-D329-6D4E-AFC3-4442AF6D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188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3" name="Oval 405">
              <a:extLst>
                <a:ext uri="{FF2B5EF4-FFF2-40B4-BE49-F238E27FC236}">
                  <a16:creationId xmlns:a16="http://schemas.microsoft.com/office/drawing/2014/main" id="{E65A393A-5684-1748-A994-AD9F9B31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23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4" name="Oval 406">
              <a:extLst>
                <a:ext uri="{FF2B5EF4-FFF2-40B4-BE49-F238E27FC236}">
                  <a16:creationId xmlns:a16="http://schemas.microsoft.com/office/drawing/2014/main" id="{B1CFE3D8-B7FD-1145-BC42-5D3BEC93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45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5" name="Oval 407">
              <a:extLst>
                <a:ext uri="{FF2B5EF4-FFF2-40B4-BE49-F238E27FC236}">
                  <a16:creationId xmlns:a16="http://schemas.microsoft.com/office/drawing/2014/main" id="{F8439B2D-74D9-A641-A932-479E796A3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6" name="Oval 408">
              <a:extLst>
                <a:ext uri="{FF2B5EF4-FFF2-40B4-BE49-F238E27FC236}">
                  <a16:creationId xmlns:a16="http://schemas.microsoft.com/office/drawing/2014/main" id="{0EFF275D-2593-1940-A023-8DF9B5185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21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7" name="Oval 409">
              <a:extLst>
                <a:ext uri="{FF2B5EF4-FFF2-40B4-BE49-F238E27FC236}">
                  <a16:creationId xmlns:a16="http://schemas.microsoft.com/office/drawing/2014/main" id="{AD9E8C9D-5AC4-EB41-85CE-0C52DF28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8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8" name="Oval 410">
              <a:extLst>
                <a:ext uri="{FF2B5EF4-FFF2-40B4-BE49-F238E27FC236}">
                  <a16:creationId xmlns:a16="http://schemas.microsoft.com/office/drawing/2014/main" id="{6DBA11C5-5DA9-7A4D-A8E5-44151E9C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24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89" name="Oval 411">
              <a:extLst>
                <a:ext uri="{FF2B5EF4-FFF2-40B4-BE49-F238E27FC236}">
                  <a16:creationId xmlns:a16="http://schemas.microsoft.com/office/drawing/2014/main" id="{FFA372E8-1337-D14E-A82D-C9EDA34D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02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0" name="Oval 412">
              <a:extLst>
                <a:ext uri="{FF2B5EF4-FFF2-40B4-BE49-F238E27FC236}">
                  <a16:creationId xmlns:a16="http://schemas.microsoft.com/office/drawing/2014/main" id="{F0952AA4-032F-3E47-93F4-3373DC9AD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00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1" name="Oval 413">
              <a:extLst>
                <a:ext uri="{FF2B5EF4-FFF2-40B4-BE49-F238E27FC236}">
                  <a16:creationId xmlns:a16="http://schemas.microsoft.com/office/drawing/2014/main" id="{F1DCE874-57B6-D348-8496-BFA63F3B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20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2" name="Oval 414">
              <a:extLst>
                <a:ext uri="{FF2B5EF4-FFF2-40B4-BE49-F238E27FC236}">
                  <a16:creationId xmlns:a16="http://schemas.microsoft.com/office/drawing/2014/main" id="{ED296669-9996-664C-8961-3C46753C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3" name="Oval 415">
              <a:extLst>
                <a:ext uri="{FF2B5EF4-FFF2-40B4-BE49-F238E27FC236}">
                  <a16:creationId xmlns:a16="http://schemas.microsoft.com/office/drawing/2014/main" id="{27B54F5A-A262-0A4B-8FEC-BDE6D237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190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4" name="Oval 416">
              <a:extLst>
                <a:ext uri="{FF2B5EF4-FFF2-40B4-BE49-F238E27FC236}">
                  <a16:creationId xmlns:a16="http://schemas.microsoft.com/office/drawing/2014/main" id="{758B88AC-05D7-F547-A597-B7114117F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20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5" name="Oval 417">
              <a:extLst>
                <a:ext uri="{FF2B5EF4-FFF2-40B4-BE49-F238E27FC236}">
                  <a16:creationId xmlns:a16="http://schemas.microsoft.com/office/drawing/2014/main" id="{07D8D4B2-6AF2-3F4E-9916-2A2B1460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10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6" name="Oval 418">
              <a:extLst>
                <a:ext uri="{FF2B5EF4-FFF2-40B4-BE49-F238E27FC236}">
                  <a16:creationId xmlns:a16="http://schemas.microsoft.com/office/drawing/2014/main" id="{AEB7FE15-AB7B-164E-8F40-885E8AD2B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20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7" name="Oval 419">
              <a:extLst>
                <a:ext uri="{FF2B5EF4-FFF2-40B4-BE49-F238E27FC236}">
                  <a16:creationId xmlns:a16="http://schemas.microsoft.com/office/drawing/2014/main" id="{7C2D0F94-D30F-6847-B320-1BCF59BD2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51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8" name="Oval 420">
              <a:extLst>
                <a:ext uri="{FF2B5EF4-FFF2-40B4-BE49-F238E27FC236}">
                  <a16:creationId xmlns:a16="http://schemas.microsoft.com/office/drawing/2014/main" id="{0613D99F-65D7-0044-96F0-54B41833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6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299" name="Oval 421">
              <a:extLst>
                <a:ext uri="{FF2B5EF4-FFF2-40B4-BE49-F238E27FC236}">
                  <a16:creationId xmlns:a16="http://schemas.microsoft.com/office/drawing/2014/main" id="{0F5C4BB4-0365-1340-BCCA-51426D4EA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61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0" name="Oval 422">
              <a:extLst>
                <a:ext uri="{FF2B5EF4-FFF2-40B4-BE49-F238E27FC236}">
                  <a16:creationId xmlns:a16="http://schemas.microsoft.com/office/drawing/2014/main" id="{27A21465-157F-2A47-8A11-419FAB19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07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1" name="Oval 423">
              <a:extLst>
                <a:ext uri="{FF2B5EF4-FFF2-40B4-BE49-F238E27FC236}">
                  <a16:creationId xmlns:a16="http://schemas.microsoft.com/office/drawing/2014/main" id="{FC03F84A-D620-564E-AB18-CB463A319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1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2" name="Oval 424">
              <a:extLst>
                <a:ext uri="{FF2B5EF4-FFF2-40B4-BE49-F238E27FC236}">
                  <a16:creationId xmlns:a16="http://schemas.microsoft.com/office/drawing/2014/main" id="{DCA9A4BA-0C1E-8F47-98BF-022F05EDC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17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3" name="Oval 425">
              <a:extLst>
                <a:ext uri="{FF2B5EF4-FFF2-40B4-BE49-F238E27FC236}">
                  <a16:creationId xmlns:a16="http://schemas.microsoft.com/office/drawing/2014/main" id="{05249727-B370-0F41-BB72-FCDEBE9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08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4" name="Oval 426">
              <a:extLst>
                <a:ext uri="{FF2B5EF4-FFF2-40B4-BE49-F238E27FC236}">
                  <a16:creationId xmlns:a16="http://schemas.microsoft.com/office/drawing/2014/main" id="{DF9C8E15-9F91-9949-99D2-B020937B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198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5" name="Oval 427">
              <a:extLst>
                <a:ext uri="{FF2B5EF4-FFF2-40B4-BE49-F238E27FC236}">
                  <a16:creationId xmlns:a16="http://schemas.microsoft.com/office/drawing/2014/main" id="{AC7FADFA-476E-934E-8EC7-BFC47C16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11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6" name="Oval 428">
              <a:extLst>
                <a:ext uri="{FF2B5EF4-FFF2-40B4-BE49-F238E27FC236}">
                  <a16:creationId xmlns:a16="http://schemas.microsoft.com/office/drawing/2014/main" id="{DDB05851-39A8-FF44-A8B4-69243558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303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7" name="Oval 429">
              <a:extLst>
                <a:ext uri="{FF2B5EF4-FFF2-40B4-BE49-F238E27FC236}">
                  <a16:creationId xmlns:a16="http://schemas.microsoft.com/office/drawing/2014/main" id="{C85C4D2A-FA34-8E46-9BE2-103193435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8" name="Oval 430">
              <a:extLst>
                <a:ext uri="{FF2B5EF4-FFF2-40B4-BE49-F238E27FC236}">
                  <a16:creationId xmlns:a16="http://schemas.microsoft.com/office/drawing/2014/main" id="{70208E93-47F6-E049-9BE4-6DE9FA5F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209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09" name="Oval 431">
              <a:extLst>
                <a:ext uri="{FF2B5EF4-FFF2-40B4-BE49-F238E27FC236}">
                  <a16:creationId xmlns:a16="http://schemas.microsoft.com/office/drawing/2014/main" id="{E218CE45-F866-704D-AB4A-ABA13D15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0" name="Oval 432">
              <a:extLst>
                <a:ext uri="{FF2B5EF4-FFF2-40B4-BE49-F238E27FC236}">
                  <a16:creationId xmlns:a16="http://schemas.microsoft.com/office/drawing/2014/main" id="{64D75DA9-CE6A-9C48-A167-41080700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89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1" name="Oval 433">
              <a:extLst>
                <a:ext uri="{FF2B5EF4-FFF2-40B4-BE49-F238E27FC236}">
                  <a16:creationId xmlns:a16="http://schemas.microsoft.com/office/drawing/2014/main" id="{87C043BA-0FCB-2841-BDA6-7CA8B7F56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09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2" name="Oval 434">
              <a:extLst>
                <a:ext uri="{FF2B5EF4-FFF2-40B4-BE49-F238E27FC236}">
                  <a16:creationId xmlns:a16="http://schemas.microsoft.com/office/drawing/2014/main" id="{8915BCD6-BF58-EB40-AE78-3E136541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1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3" name="Oval 435">
              <a:extLst>
                <a:ext uri="{FF2B5EF4-FFF2-40B4-BE49-F238E27FC236}">
                  <a16:creationId xmlns:a16="http://schemas.microsoft.com/office/drawing/2014/main" id="{DFF74E1B-0AA0-9743-ADD0-E45D1157C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20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4" name="Oval 436">
              <a:extLst>
                <a:ext uri="{FF2B5EF4-FFF2-40B4-BE49-F238E27FC236}">
                  <a16:creationId xmlns:a16="http://schemas.microsoft.com/office/drawing/2014/main" id="{A48C3DF6-4090-4D4F-8A86-40D21BD5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01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5" name="Oval 437">
              <a:extLst>
                <a:ext uri="{FF2B5EF4-FFF2-40B4-BE49-F238E27FC236}">
                  <a16:creationId xmlns:a16="http://schemas.microsoft.com/office/drawing/2014/main" id="{99A44AD8-15A4-D74F-B6AC-69E55C13A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1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6" name="Oval 438">
              <a:extLst>
                <a:ext uri="{FF2B5EF4-FFF2-40B4-BE49-F238E27FC236}">
                  <a16:creationId xmlns:a16="http://schemas.microsoft.com/office/drawing/2014/main" id="{05E5A1DF-C6F7-CA4B-8B6C-DD04B6FA8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178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7" name="Oval 439">
              <a:extLst>
                <a:ext uri="{FF2B5EF4-FFF2-40B4-BE49-F238E27FC236}">
                  <a16:creationId xmlns:a16="http://schemas.microsoft.com/office/drawing/2014/main" id="{B46DA6F3-5ACA-E644-8071-E08C5EF02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22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8" name="Oval 440">
              <a:extLst>
                <a:ext uri="{FF2B5EF4-FFF2-40B4-BE49-F238E27FC236}">
                  <a16:creationId xmlns:a16="http://schemas.microsoft.com/office/drawing/2014/main" id="{6A787649-7DF8-0C4F-B808-922E043B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1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19" name="Oval 441">
              <a:extLst>
                <a:ext uri="{FF2B5EF4-FFF2-40B4-BE49-F238E27FC236}">
                  <a16:creationId xmlns:a16="http://schemas.microsoft.com/office/drawing/2014/main" id="{49553979-813E-CC4A-B981-701578C62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17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0" name="Oval 442">
              <a:extLst>
                <a:ext uri="{FF2B5EF4-FFF2-40B4-BE49-F238E27FC236}">
                  <a16:creationId xmlns:a16="http://schemas.microsoft.com/office/drawing/2014/main" id="{E065CDE2-C9B6-BD4C-A587-40F7665C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195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1" name="Oval 443">
              <a:extLst>
                <a:ext uri="{FF2B5EF4-FFF2-40B4-BE49-F238E27FC236}">
                  <a16:creationId xmlns:a16="http://schemas.microsoft.com/office/drawing/2014/main" id="{FF8D0793-1CEB-1F4B-9126-1D60A5166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59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2" name="Oval 444">
              <a:extLst>
                <a:ext uri="{FF2B5EF4-FFF2-40B4-BE49-F238E27FC236}">
                  <a16:creationId xmlns:a16="http://schemas.microsoft.com/office/drawing/2014/main" id="{E44A1DE2-7020-3F4F-9275-D70BFB5F1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2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3" name="Oval 445">
              <a:extLst>
                <a:ext uri="{FF2B5EF4-FFF2-40B4-BE49-F238E27FC236}">
                  <a16:creationId xmlns:a16="http://schemas.microsoft.com/office/drawing/2014/main" id="{E0FC2BEB-0295-DE4E-A4B3-ECEC71E55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08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4" name="Oval 446">
              <a:extLst>
                <a:ext uri="{FF2B5EF4-FFF2-40B4-BE49-F238E27FC236}">
                  <a16:creationId xmlns:a16="http://schemas.microsoft.com/office/drawing/2014/main" id="{2B604DAA-ED01-7C43-8D8B-D7B83243D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31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5" name="Oval 447">
              <a:extLst>
                <a:ext uri="{FF2B5EF4-FFF2-40B4-BE49-F238E27FC236}">
                  <a16:creationId xmlns:a16="http://schemas.microsoft.com/office/drawing/2014/main" id="{3A967151-171E-8D4E-A7D8-25FAE999C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29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6" name="Oval 448">
              <a:extLst>
                <a:ext uri="{FF2B5EF4-FFF2-40B4-BE49-F238E27FC236}">
                  <a16:creationId xmlns:a16="http://schemas.microsoft.com/office/drawing/2014/main" id="{6DAFA2C8-F3E8-3349-9D73-53FAAADD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21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7" name="Oval 449">
              <a:extLst>
                <a:ext uri="{FF2B5EF4-FFF2-40B4-BE49-F238E27FC236}">
                  <a16:creationId xmlns:a16="http://schemas.microsoft.com/office/drawing/2014/main" id="{526B5839-6D7B-1445-B42F-7E21BD706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1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8" name="Oval 450">
              <a:extLst>
                <a:ext uri="{FF2B5EF4-FFF2-40B4-BE49-F238E27FC236}">
                  <a16:creationId xmlns:a16="http://schemas.microsoft.com/office/drawing/2014/main" id="{DF4FBBAA-AA83-3140-9FA4-2AA75ADE7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38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29" name="Oval 451">
              <a:extLst>
                <a:ext uri="{FF2B5EF4-FFF2-40B4-BE49-F238E27FC236}">
                  <a16:creationId xmlns:a16="http://schemas.microsoft.com/office/drawing/2014/main" id="{1B44E218-007A-494A-863B-A3C0639C3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05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0" name="Oval 452">
              <a:extLst>
                <a:ext uri="{FF2B5EF4-FFF2-40B4-BE49-F238E27FC236}">
                  <a16:creationId xmlns:a16="http://schemas.microsoft.com/office/drawing/2014/main" id="{A11FB7DD-F228-C24E-9296-69CF4D1A4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44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1" name="Oval 453">
              <a:extLst>
                <a:ext uri="{FF2B5EF4-FFF2-40B4-BE49-F238E27FC236}">
                  <a16:creationId xmlns:a16="http://schemas.microsoft.com/office/drawing/2014/main" id="{ADEAA056-C047-6748-8706-EC66E2C8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05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2" name="Oval 454">
              <a:extLst>
                <a:ext uri="{FF2B5EF4-FFF2-40B4-BE49-F238E27FC236}">
                  <a16:creationId xmlns:a16="http://schemas.microsoft.com/office/drawing/2014/main" id="{C67FB1F7-1F4F-5149-BD36-EFC560300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23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3" name="Oval 455">
              <a:extLst>
                <a:ext uri="{FF2B5EF4-FFF2-40B4-BE49-F238E27FC236}">
                  <a16:creationId xmlns:a16="http://schemas.microsoft.com/office/drawing/2014/main" id="{A5795FEC-0DA7-604C-87C5-35F3ACC65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34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4" name="Oval 456">
              <a:extLst>
                <a:ext uri="{FF2B5EF4-FFF2-40B4-BE49-F238E27FC236}">
                  <a16:creationId xmlns:a16="http://schemas.microsoft.com/office/drawing/2014/main" id="{117F41E6-52D9-C04E-9B16-6CD6F677B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04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5" name="Oval 457">
              <a:extLst>
                <a:ext uri="{FF2B5EF4-FFF2-40B4-BE49-F238E27FC236}">
                  <a16:creationId xmlns:a16="http://schemas.microsoft.com/office/drawing/2014/main" id="{07D6BC38-C5AC-5D4E-8792-A59B3F398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22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6" name="Oval 458">
              <a:extLst>
                <a:ext uri="{FF2B5EF4-FFF2-40B4-BE49-F238E27FC236}">
                  <a16:creationId xmlns:a16="http://schemas.microsoft.com/office/drawing/2014/main" id="{C32913DC-AD2F-8F4E-9D53-0C1FF3B3C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198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7" name="Oval 459">
              <a:extLst>
                <a:ext uri="{FF2B5EF4-FFF2-40B4-BE49-F238E27FC236}">
                  <a16:creationId xmlns:a16="http://schemas.microsoft.com/office/drawing/2014/main" id="{B2F07ECC-F642-3246-AB9D-9558BB66D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03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8" name="Oval 460">
              <a:extLst>
                <a:ext uri="{FF2B5EF4-FFF2-40B4-BE49-F238E27FC236}">
                  <a16:creationId xmlns:a16="http://schemas.microsoft.com/office/drawing/2014/main" id="{AEBD5B73-21A3-824A-9131-3D8E195A6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39" name="Oval 461">
              <a:extLst>
                <a:ext uri="{FF2B5EF4-FFF2-40B4-BE49-F238E27FC236}">
                  <a16:creationId xmlns:a16="http://schemas.microsoft.com/office/drawing/2014/main" id="{A931AB09-4395-F341-8F85-73B660A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91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0" name="Oval 462">
              <a:extLst>
                <a:ext uri="{FF2B5EF4-FFF2-40B4-BE49-F238E27FC236}">
                  <a16:creationId xmlns:a16="http://schemas.microsoft.com/office/drawing/2014/main" id="{00359733-ADDD-F947-85D8-07059418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08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1" name="Oval 463">
              <a:extLst>
                <a:ext uri="{FF2B5EF4-FFF2-40B4-BE49-F238E27FC236}">
                  <a16:creationId xmlns:a16="http://schemas.microsoft.com/office/drawing/2014/main" id="{789F9972-1072-0946-8821-89AA02453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2" name="Oval 464">
              <a:extLst>
                <a:ext uri="{FF2B5EF4-FFF2-40B4-BE49-F238E27FC236}">
                  <a16:creationId xmlns:a16="http://schemas.microsoft.com/office/drawing/2014/main" id="{DD083D31-2CB2-5748-99CB-2968AB56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9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3" name="Oval 465">
              <a:extLst>
                <a:ext uri="{FF2B5EF4-FFF2-40B4-BE49-F238E27FC236}">
                  <a16:creationId xmlns:a16="http://schemas.microsoft.com/office/drawing/2014/main" id="{13D5AFA2-6997-7646-8A15-C7BB207A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13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4" name="Oval 466">
              <a:extLst>
                <a:ext uri="{FF2B5EF4-FFF2-40B4-BE49-F238E27FC236}">
                  <a16:creationId xmlns:a16="http://schemas.microsoft.com/office/drawing/2014/main" id="{F761C023-3B39-0743-8969-5D827C251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1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5" name="Oval 467">
              <a:extLst>
                <a:ext uri="{FF2B5EF4-FFF2-40B4-BE49-F238E27FC236}">
                  <a16:creationId xmlns:a16="http://schemas.microsoft.com/office/drawing/2014/main" id="{39883285-AC24-4541-A3BB-F2BA0A991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27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6" name="Oval 468">
              <a:extLst>
                <a:ext uri="{FF2B5EF4-FFF2-40B4-BE49-F238E27FC236}">
                  <a16:creationId xmlns:a16="http://schemas.microsoft.com/office/drawing/2014/main" id="{6B39C37B-B851-1D47-9C2A-EB249A19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7" name="Oval 469">
              <a:extLst>
                <a:ext uri="{FF2B5EF4-FFF2-40B4-BE49-F238E27FC236}">
                  <a16:creationId xmlns:a16="http://schemas.microsoft.com/office/drawing/2014/main" id="{089F3932-D5D7-2949-9464-95D749E3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53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8" name="Oval 470">
              <a:extLst>
                <a:ext uri="{FF2B5EF4-FFF2-40B4-BE49-F238E27FC236}">
                  <a16:creationId xmlns:a16="http://schemas.microsoft.com/office/drawing/2014/main" id="{E4BB27A1-8631-0348-8589-50EE03E7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1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49" name="Oval 471">
              <a:extLst>
                <a:ext uri="{FF2B5EF4-FFF2-40B4-BE49-F238E27FC236}">
                  <a16:creationId xmlns:a16="http://schemas.microsoft.com/office/drawing/2014/main" id="{953CFA5A-5387-8446-9A50-CA06B2A5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2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0" name="Oval 472">
              <a:extLst>
                <a:ext uri="{FF2B5EF4-FFF2-40B4-BE49-F238E27FC236}">
                  <a16:creationId xmlns:a16="http://schemas.microsoft.com/office/drawing/2014/main" id="{7F25658D-33DC-A743-8B4C-D2A10E5A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1" name="Oval 473">
              <a:extLst>
                <a:ext uri="{FF2B5EF4-FFF2-40B4-BE49-F238E27FC236}">
                  <a16:creationId xmlns:a16="http://schemas.microsoft.com/office/drawing/2014/main" id="{7335D4B7-A4CA-D647-A7AD-5746052D7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01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2" name="Oval 474">
              <a:extLst>
                <a:ext uri="{FF2B5EF4-FFF2-40B4-BE49-F238E27FC236}">
                  <a16:creationId xmlns:a16="http://schemas.microsoft.com/office/drawing/2014/main" id="{8D85B4C8-C746-5844-BB26-86237F900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24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3" name="Oval 475">
              <a:extLst>
                <a:ext uri="{FF2B5EF4-FFF2-40B4-BE49-F238E27FC236}">
                  <a16:creationId xmlns:a16="http://schemas.microsoft.com/office/drawing/2014/main" id="{C7A2D596-9BB8-EB4B-B44B-B106B215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07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4" name="Oval 476">
              <a:extLst>
                <a:ext uri="{FF2B5EF4-FFF2-40B4-BE49-F238E27FC236}">
                  <a16:creationId xmlns:a16="http://schemas.microsoft.com/office/drawing/2014/main" id="{51EF155E-BB63-3148-A427-E31D9BBB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19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5" name="Oval 477">
              <a:extLst>
                <a:ext uri="{FF2B5EF4-FFF2-40B4-BE49-F238E27FC236}">
                  <a16:creationId xmlns:a16="http://schemas.microsoft.com/office/drawing/2014/main" id="{5172BEAA-1D64-494F-AA04-20D36F1A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42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6" name="Oval 478">
              <a:extLst>
                <a:ext uri="{FF2B5EF4-FFF2-40B4-BE49-F238E27FC236}">
                  <a16:creationId xmlns:a16="http://schemas.microsoft.com/office/drawing/2014/main" id="{48471DF1-6070-E844-8877-49AE49F04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189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7" name="Oval 479">
              <a:extLst>
                <a:ext uri="{FF2B5EF4-FFF2-40B4-BE49-F238E27FC236}">
                  <a16:creationId xmlns:a16="http://schemas.microsoft.com/office/drawing/2014/main" id="{8B878996-FD2A-F240-9E41-4446F053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02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8" name="Oval 480">
              <a:extLst>
                <a:ext uri="{FF2B5EF4-FFF2-40B4-BE49-F238E27FC236}">
                  <a16:creationId xmlns:a16="http://schemas.microsoft.com/office/drawing/2014/main" id="{D1B7A1BD-FFBC-424E-A4EB-D3908DD53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198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59" name="Oval 481">
              <a:extLst>
                <a:ext uri="{FF2B5EF4-FFF2-40B4-BE49-F238E27FC236}">
                  <a16:creationId xmlns:a16="http://schemas.microsoft.com/office/drawing/2014/main" id="{EF3BB875-79EF-CD48-9E27-112193E69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20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0" name="Oval 482">
              <a:extLst>
                <a:ext uri="{FF2B5EF4-FFF2-40B4-BE49-F238E27FC236}">
                  <a16:creationId xmlns:a16="http://schemas.microsoft.com/office/drawing/2014/main" id="{6D2977A2-A652-2F40-80CD-E2572F75F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0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1" name="Oval 483">
              <a:extLst>
                <a:ext uri="{FF2B5EF4-FFF2-40B4-BE49-F238E27FC236}">
                  <a16:creationId xmlns:a16="http://schemas.microsoft.com/office/drawing/2014/main" id="{DC2F031E-378C-2C4B-8396-D983B8B6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6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2" name="Oval 485">
              <a:extLst>
                <a:ext uri="{FF2B5EF4-FFF2-40B4-BE49-F238E27FC236}">
                  <a16:creationId xmlns:a16="http://schemas.microsoft.com/office/drawing/2014/main" id="{52FA8A8C-0F09-8049-B50C-970384C2A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90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3" name="Oval 486">
              <a:extLst>
                <a:ext uri="{FF2B5EF4-FFF2-40B4-BE49-F238E27FC236}">
                  <a16:creationId xmlns:a16="http://schemas.microsoft.com/office/drawing/2014/main" id="{2ABA5BAD-FEE5-FC4B-BE37-1F0974F8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82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4" name="Oval 487">
              <a:extLst>
                <a:ext uri="{FF2B5EF4-FFF2-40B4-BE49-F238E27FC236}">
                  <a16:creationId xmlns:a16="http://schemas.microsoft.com/office/drawing/2014/main" id="{E809F664-DA21-2346-9C38-E450CAE6C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5" name="Oval 488">
              <a:extLst>
                <a:ext uri="{FF2B5EF4-FFF2-40B4-BE49-F238E27FC236}">
                  <a16:creationId xmlns:a16="http://schemas.microsoft.com/office/drawing/2014/main" id="{DB4F76A3-B39B-474C-B234-B03A335F1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20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6" name="Oval 489">
              <a:extLst>
                <a:ext uri="{FF2B5EF4-FFF2-40B4-BE49-F238E27FC236}">
                  <a16:creationId xmlns:a16="http://schemas.microsoft.com/office/drawing/2014/main" id="{5D195848-D25B-504E-B2B0-99FFC783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0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7" name="Oval 490">
              <a:extLst>
                <a:ext uri="{FF2B5EF4-FFF2-40B4-BE49-F238E27FC236}">
                  <a16:creationId xmlns:a16="http://schemas.microsoft.com/office/drawing/2014/main" id="{5936717C-8A60-B046-B8D5-8798A407A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8" name="Oval 491">
              <a:extLst>
                <a:ext uri="{FF2B5EF4-FFF2-40B4-BE49-F238E27FC236}">
                  <a16:creationId xmlns:a16="http://schemas.microsoft.com/office/drawing/2014/main" id="{B4EE67D8-56DC-C845-BFF9-53BD4E5B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44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69" name="Oval 492">
              <a:extLst>
                <a:ext uri="{FF2B5EF4-FFF2-40B4-BE49-F238E27FC236}">
                  <a16:creationId xmlns:a16="http://schemas.microsoft.com/office/drawing/2014/main" id="{5C446647-80CA-044F-9084-3D79FF106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41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0" name="Oval 493">
              <a:extLst>
                <a:ext uri="{FF2B5EF4-FFF2-40B4-BE49-F238E27FC236}">
                  <a16:creationId xmlns:a16="http://schemas.microsoft.com/office/drawing/2014/main" id="{DC8C5E4A-5223-0B4A-B1AB-C86BBCDFA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211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1" name="Oval 494">
              <a:extLst>
                <a:ext uri="{FF2B5EF4-FFF2-40B4-BE49-F238E27FC236}">
                  <a16:creationId xmlns:a16="http://schemas.microsoft.com/office/drawing/2014/main" id="{7B25DD12-A6C3-8649-8972-5042CE132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2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2" name="Oval 495">
              <a:extLst>
                <a:ext uri="{FF2B5EF4-FFF2-40B4-BE49-F238E27FC236}">
                  <a16:creationId xmlns:a16="http://schemas.microsoft.com/office/drawing/2014/main" id="{DD34A6E0-619A-8046-A925-71F9667BB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1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3" name="Oval 496">
              <a:extLst>
                <a:ext uri="{FF2B5EF4-FFF2-40B4-BE49-F238E27FC236}">
                  <a16:creationId xmlns:a16="http://schemas.microsoft.com/office/drawing/2014/main" id="{7E6CA5A9-5DDD-794A-AF5D-C6C04CB2C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31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4" name="Oval 497">
              <a:extLst>
                <a:ext uri="{FF2B5EF4-FFF2-40B4-BE49-F238E27FC236}">
                  <a16:creationId xmlns:a16="http://schemas.microsoft.com/office/drawing/2014/main" id="{FE3332D3-2947-5840-AB04-C5D20928C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4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5" name="Oval 498">
              <a:extLst>
                <a:ext uri="{FF2B5EF4-FFF2-40B4-BE49-F238E27FC236}">
                  <a16:creationId xmlns:a16="http://schemas.microsoft.com/office/drawing/2014/main" id="{EA29D33C-D67A-6644-BB6B-560A5B52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6" name="Oval 499">
              <a:extLst>
                <a:ext uri="{FF2B5EF4-FFF2-40B4-BE49-F238E27FC236}">
                  <a16:creationId xmlns:a16="http://schemas.microsoft.com/office/drawing/2014/main" id="{05AC6611-C627-F54A-A7CC-39BB8AA0A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07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7" name="Oval 500">
              <a:extLst>
                <a:ext uri="{FF2B5EF4-FFF2-40B4-BE49-F238E27FC236}">
                  <a16:creationId xmlns:a16="http://schemas.microsoft.com/office/drawing/2014/main" id="{66BAE99C-9D26-274C-83F3-201BF8F4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59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8" name="Oval 501">
              <a:extLst>
                <a:ext uri="{FF2B5EF4-FFF2-40B4-BE49-F238E27FC236}">
                  <a16:creationId xmlns:a16="http://schemas.microsoft.com/office/drawing/2014/main" id="{0199D68A-8F25-9B4A-AA2D-CDB86A424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2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79" name="Oval 502">
              <a:extLst>
                <a:ext uri="{FF2B5EF4-FFF2-40B4-BE49-F238E27FC236}">
                  <a16:creationId xmlns:a16="http://schemas.microsoft.com/office/drawing/2014/main" id="{DB175D7E-D4EA-B64C-8F84-1B61EEEFA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09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0" name="Oval 503">
              <a:extLst>
                <a:ext uri="{FF2B5EF4-FFF2-40B4-BE49-F238E27FC236}">
                  <a16:creationId xmlns:a16="http://schemas.microsoft.com/office/drawing/2014/main" id="{75558588-077F-E748-850B-35ACFE0D0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1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1" name="Oval 504">
              <a:extLst>
                <a:ext uri="{FF2B5EF4-FFF2-40B4-BE49-F238E27FC236}">
                  <a16:creationId xmlns:a16="http://schemas.microsoft.com/office/drawing/2014/main" id="{E9185DDC-A7A2-294D-A33B-3F7236E1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38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2" name="Oval 505">
              <a:extLst>
                <a:ext uri="{FF2B5EF4-FFF2-40B4-BE49-F238E27FC236}">
                  <a16:creationId xmlns:a16="http://schemas.microsoft.com/office/drawing/2014/main" id="{C4F9B887-16D9-CE4D-A66E-23744E33F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45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3" name="Oval 506">
              <a:extLst>
                <a:ext uri="{FF2B5EF4-FFF2-40B4-BE49-F238E27FC236}">
                  <a16:creationId xmlns:a16="http://schemas.microsoft.com/office/drawing/2014/main" id="{AA97A742-FC3E-A34B-932D-DCD24C05E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4" name="Oval 507">
              <a:extLst>
                <a:ext uri="{FF2B5EF4-FFF2-40B4-BE49-F238E27FC236}">
                  <a16:creationId xmlns:a16="http://schemas.microsoft.com/office/drawing/2014/main" id="{65310A8C-263B-A848-B97A-E3D9DA48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62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5" name="Oval 508">
              <a:extLst>
                <a:ext uri="{FF2B5EF4-FFF2-40B4-BE49-F238E27FC236}">
                  <a16:creationId xmlns:a16="http://schemas.microsoft.com/office/drawing/2014/main" id="{B7C6C095-BA42-0A45-8D20-5D7A02165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07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6" name="Oval 509">
              <a:extLst>
                <a:ext uri="{FF2B5EF4-FFF2-40B4-BE49-F238E27FC236}">
                  <a16:creationId xmlns:a16="http://schemas.microsoft.com/office/drawing/2014/main" id="{65070D05-C295-504C-A98D-CDBDAD6D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7" name="Oval 510">
              <a:extLst>
                <a:ext uri="{FF2B5EF4-FFF2-40B4-BE49-F238E27FC236}">
                  <a16:creationId xmlns:a16="http://schemas.microsoft.com/office/drawing/2014/main" id="{536768A8-2B7E-CF43-80B7-4A8B72C7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199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8" name="Oval 511">
              <a:extLst>
                <a:ext uri="{FF2B5EF4-FFF2-40B4-BE49-F238E27FC236}">
                  <a16:creationId xmlns:a16="http://schemas.microsoft.com/office/drawing/2014/main" id="{173E80CE-92EA-BF44-BBBD-C84C495CC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9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89" name="Oval 512">
              <a:extLst>
                <a:ext uri="{FF2B5EF4-FFF2-40B4-BE49-F238E27FC236}">
                  <a16:creationId xmlns:a16="http://schemas.microsoft.com/office/drawing/2014/main" id="{CE6254CA-06D0-CC41-AF5C-FDC7CEB1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36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0" name="Oval 513">
              <a:extLst>
                <a:ext uri="{FF2B5EF4-FFF2-40B4-BE49-F238E27FC236}">
                  <a16:creationId xmlns:a16="http://schemas.microsoft.com/office/drawing/2014/main" id="{AF8FF72D-DA2B-E743-8C4D-F0797F98E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92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1" name="Oval 514">
              <a:extLst>
                <a:ext uri="{FF2B5EF4-FFF2-40B4-BE49-F238E27FC236}">
                  <a16:creationId xmlns:a16="http://schemas.microsoft.com/office/drawing/2014/main" id="{39CA6AA1-F768-6247-A37F-20ECA9564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91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2" name="Oval 515">
              <a:extLst>
                <a:ext uri="{FF2B5EF4-FFF2-40B4-BE49-F238E27FC236}">
                  <a16:creationId xmlns:a16="http://schemas.microsoft.com/office/drawing/2014/main" id="{E7782E80-CF82-214A-897E-2C3D813D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24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3" name="Oval 516">
              <a:extLst>
                <a:ext uri="{FF2B5EF4-FFF2-40B4-BE49-F238E27FC236}">
                  <a16:creationId xmlns:a16="http://schemas.microsoft.com/office/drawing/2014/main" id="{45EC1F36-17B3-7B4F-897D-C79696A8C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41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4" name="Oval 517">
              <a:extLst>
                <a:ext uri="{FF2B5EF4-FFF2-40B4-BE49-F238E27FC236}">
                  <a16:creationId xmlns:a16="http://schemas.microsoft.com/office/drawing/2014/main" id="{30857290-09EF-7546-9E69-9CCBF9A74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33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5" name="Oval 518">
              <a:extLst>
                <a:ext uri="{FF2B5EF4-FFF2-40B4-BE49-F238E27FC236}">
                  <a16:creationId xmlns:a16="http://schemas.microsoft.com/office/drawing/2014/main" id="{BA6A6B2A-2DAD-2147-8D14-8E4492848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36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6" name="Oval 519">
              <a:extLst>
                <a:ext uri="{FF2B5EF4-FFF2-40B4-BE49-F238E27FC236}">
                  <a16:creationId xmlns:a16="http://schemas.microsoft.com/office/drawing/2014/main" id="{A952D898-F078-8548-8719-EF24728A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7" name="Oval 520">
              <a:extLst>
                <a:ext uri="{FF2B5EF4-FFF2-40B4-BE49-F238E27FC236}">
                  <a16:creationId xmlns:a16="http://schemas.microsoft.com/office/drawing/2014/main" id="{938D20E0-241D-C34E-9825-A65226C6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39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8" name="Oval 521">
              <a:extLst>
                <a:ext uri="{FF2B5EF4-FFF2-40B4-BE49-F238E27FC236}">
                  <a16:creationId xmlns:a16="http://schemas.microsoft.com/office/drawing/2014/main" id="{DB4C07D5-17BF-004A-9F19-0F2E8BC1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7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399" name="Oval 522">
              <a:extLst>
                <a:ext uri="{FF2B5EF4-FFF2-40B4-BE49-F238E27FC236}">
                  <a16:creationId xmlns:a16="http://schemas.microsoft.com/office/drawing/2014/main" id="{E1C3343A-0C2F-124C-978E-D1CB361F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45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0" name="Oval 523">
              <a:extLst>
                <a:ext uri="{FF2B5EF4-FFF2-40B4-BE49-F238E27FC236}">
                  <a16:creationId xmlns:a16="http://schemas.microsoft.com/office/drawing/2014/main" id="{B0732E37-8C0A-2749-9E02-33378E4CF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196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1" name="Oval 524">
              <a:extLst>
                <a:ext uri="{FF2B5EF4-FFF2-40B4-BE49-F238E27FC236}">
                  <a16:creationId xmlns:a16="http://schemas.microsoft.com/office/drawing/2014/main" id="{520A2592-10EA-6F4A-B825-744EEC30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28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2" name="Oval 525">
              <a:extLst>
                <a:ext uri="{FF2B5EF4-FFF2-40B4-BE49-F238E27FC236}">
                  <a16:creationId xmlns:a16="http://schemas.microsoft.com/office/drawing/2014/main" id="{7F8D1846-6206-5640-BDB4-4F63017E0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86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3" name="Oval 526">
              <a:extLst>
                <a:ext uri="{FF2B5EF4-FFF2-40B4-BE49-F238E27FC236}">
                  <a16:creationId xmlns:a16="http://schemas.microsoft.com/office/drawing/2014/main" id="{FC16401E-B08C-0642-B99B-2EDAC601E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4" name="Oval 527">
              <a:extLst>
                <a:ext uri="{FF2B5EF4-FFF2-40B4-BE49-F238E27FC236}">
                  <a16:creationId xmlns:a16="http://schemas.microsoft.com/office/drawing/2014/main" id="{D0AEB747-0C85-5045-8DE8-41E1658E8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2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5" name="Oval 528">
              <a:extLst>
                <a:ext uri="{FF2B5EF4-FFF2-40B4-BE49-F238E27FC236}">
                  <a16:creationId xmlns:a16="http://schemas.microsoft.com/office/drawing/2014/main" id="{00E0CD4B-EB66-8640-B0B3-BE9D693C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99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6" name="Oval 529">
              <a:extLst>
                <a:ext uri="{FF2B5EF4-FFF2-40B4-BE49-F238E27FC236}">
                  <a16:creationId xmlns:a16="http://schemas.microsoft.com/office/drawing/2014/main" id="{B116EE53-AC88-4445-942D-A1B330C27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012"/>
              <a:ext cx="48" cy="49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7" name="Oval 530">
              <a:extLst>
                <a:ext uri="{FF2B5EF4-FFF2-40B4-BE49-F238E27FC236}">
                  <a16:creationId xmlns:a16="http://schemas.microsoft.com/office/drawing/2014/main" id="{5FEBBC2B-151F-174B-A237-783C6163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26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8" name="Oval 531">
              <a:extLst>
                <a:ext uri="{FF2B5EF4-FFF2-40B4-BE49-F238E27FC236}">
                  <a16:creationId xmlns:a16="http://schemas.microsoft.com/office/drawing/2014/main" id="{4C1754B3-CA55-4B4F-9797-FD1DCD44D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3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09" name="Oval 532">
              <a:extLst>
                <a:ext uri="{FF2B5EF4-FFF2-40B4-BE49-F238E27FC236}">
                  <a16:creationId xmlns:a16="http://schemas.microsoft.com/office/drawing/2014/main" id="{FBD7CA3C-FE0C-1A49-A666-65C36C01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0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0" name="Oval 533">
              <a:extLst>
                <a:ext uri="{FF2B5EF4-FFF2-40B4-BE49-F238E27FC236}">
                  <a16:creationId xmlns:a16="http://schemas.microsoft.com/office/drawing/2014/main" id="{28B8AA4D-0EB2-414B-B984-BDE868322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1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1" name="Oval 534">
              <a:extLst>
                <a:ext uri="{FF2B5EF4-FFF2-40B4-BE49-F238E27FC236}">
                  <a16:creationId xmlns:a16="http://schemas.microsoft.com/office/drawing/2014/main" id="{8EE37E74-07B6-574E-A3AC-7179A7BC4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2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2" name="Oval 535">
              <a:extLst>
                <a:ext uri="{FF2B5EF4-FFF2-40B4-BE49-F238E27FC236}">
                  <a16:creationId xmlns:a16="http://schemas.microsoft.com/office/drawing/2014/main" id="{502E5CC1-2ADD-F841-96CC-55E4F15C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37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3" name="Oval 536">
              <a:extLst>
                <a:ext uri="{FF2B5EF4-FFF2-40B4-BE49-F238E27FC236}">
                  <a16:creationId xmlns:a16="http://schemas.microsoft.com/office/drawing/2014/main" id="{4669E517-D9C6-CD4B-8E9B-D5A1E434D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04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4" name="Oval 537">
              <a:extLst>
                <a:ext uri="{FF2B5EF4-FFF2-40B4-BE49-F238E27FC236}">
                  <a16:creationId xmlns:a16="http://schemas.microsoft.com/office/drawing/2014/main" id="{3B954437-154D-9F46-A2F9-CFC677C8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41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5" name="Oval 538">
              <a:extLst>
                <a:ext uri="{FF2B5EF4-FFF2-40B4-BE49-F238E27FC236}">
                  <a16:creationId xmlns:a16="http://schemas.microsoft.com/office/drawing/2014/main" id="{7E82E155-4E74-0140-94E3-A4B0690D6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012"/>
              <a:ext cx="48" cy="49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6" name="Oval 539">
              <a:extLst>
                <a:ext uri="{FF2B5EF4-FFF2-40B4-BE49-F238E27FC236}">
                  <a16:creationId xmlns:a16="http://schemas.microsoft.com/office/drawing/2014/main" id="{B9762894-3CE8-4546-840C-5CE37EC0C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2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7" name="Oval 540">
              <a:extLst>
                <a:ext uri="{FF2B5EF4-FFF2-40B4-BE49-F238E27FC236}">
                  <a16:creationId xmlns:a16="http://schemas.microsoft.com/office/drawing/2014/main" id="{C1C53213-2390-E84F-90D3-C427C609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236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8" name="Oval 541">
              <a:extLst>
                <a:ext uri="{FF2B5EF4-FFF2-40B4-BE49-F238E27FC236}">
                  <a16:creationId xmlns:a16="http://schemas.microsoft.com/office/drawing/2014/main" id="{7AD20800-EBDB-0147-81F3-6CF8897A4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223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19" name="Oval 542">
              <a:extLst>
                <a:ext uri="{FF2B5EF4-FFF2-40B4-BE49-F238E27FC236}">
                  <a16:creationId xmlns:a16="http://schemas.microsoft.com/office/drawing/2014/main" id="{857F65F3-29BD-D941-B8A0-16DE651B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209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0" name="Oval 543">
              <a:extLst>
                <a:ext uri="{FF2B5EF4-FFF2-40B4-BE49-F238E27FC236}">
                  <a16:creationId xmlns:a16="http://schemas.microsoft.com/office/drawing/2014/main" id="{61A5EADF-01EB-DD4A-81ED-352AC9EB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248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1" name="Oval 544">
              <a:extLst>
                <a:ext uri="{FF2B5EF4-FFF2-40B4-BE49-F238E27FC236}">
                  <a16:creationId xmlns:a16="http://schemas.microsoft.com/office/drawing/2014/main" id="{8C0C1AEE-A939-DE46-9B7C-A71A7903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232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2" name="Oval 545">
              <a:extLst>
                <a:ext uri="{FF2B5EF4-FFF2-40B4-BE49-F238E27FC236}">
                  <a16:creationId xmlns:a16="http://schemas.microsoft.com/office/drawing/2014/main" id="{4D0A8E93-C2BF-DE47-A532-484BC164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26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3" name="Oval 546">
              <a:extLst>
                <a:ext uri="{FF2B5EF4-FFF2-40B4-BE49-F238E27FC236}">
                  <a16:creationId xmlns:a16="http://schemas.microsoft.com/office/drawing/2014/main" id="{F30F82F6-163C-F848-AB37-2A084093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7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4" name="Oval 547">
              <a:extLst>
                <a:ext uri="{FF2B5EF4-FFF2-40B4-BE49-F238E27FC236}">
                  <a16:creationId xmlns:a16="http://schemas.microsoft.com/office/drawing/2014/main" id="{CA93FB18-5F4C-6943-B890-3BF7CC0ED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21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5" name="Oval 548">
              <a:extLst>
                <a:ext uri="{FF2B5EF4-FFF2-40B4-BE49-F238E27FC236}">
                  <a16:creationId xmlns:a16="http://schemas.microsoft.com/office/drawing/2014/main" id="{EF813497-910C-9B44-B40B-67ABF15F5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22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6" name="Oval 549">
              <a:extLst>
                <a:ext uri="{FF2B5EF4-FFF2-40B4-BE49-F238E27FC236}">
                  <a16:creationId xmlns:a16="http://schemas.microsoft.com/office/drawing/2014/main" id="{70F9E27B-1D9D-6B40-AE64-119187AA2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0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7" name="Oval 550">
              <a:extLst>
                <a:ext uri="{FF2B5EF4-FFF2-40B4-BE49-F238E27FC236}">
                  <a16:creationId xmlns:a16="http://schemas.microsoft.com/office/drawing/2014/main" id="{5F167709-08B0-5349-AC2A-BEF9D3C0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18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8" name="Oval 551">
              <a:extLst>
                <a:ext uri="{FF2B5EF4-FFF2-40B4-BE49-F238E27FC236}">
                  <a16:creationId xmlns:a16="http://schemas.microsoft.com/office/drawing/2014/main" id="{56CA778E-9863-E149-91D9-FCF61277E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560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29" name="Oval 552">
              <a:extLst>
                <a:ext uri="{FF2B5EF4-FFF2-40B4-BE49-F238E27FC236}">
                  <a16:creationId xmlns:a16="http://schemas.microsoft.com/office/drawing/2014/main" id="{F45DB05B-A2E1-4743-9AEC-FE93F36EF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0" name="Oval 553">
              <a:extLst>
                <a:ext uri="{FF2B5EF4-FFF2-40B4-BE49-F238E27FC236}">
                  <a16:creationId xmlns:a16="http://schemas.microsoft.com/office/drawing/2014/main" id="{51D9B011-AE4F-C04D-9FEA-73E901F2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226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1" name="Oval 554">
              <a:extLst>
                <a:ext uri="{FF2B5EF4-FFF2-40B4-BE49-F238E27FC236}">
                  <a16:creationId xmlns:a16="http://schemas.microsoft.com/office/drawing/2014/main" id="{8E8A7C68-2E39-CB40-A84F-B4BF81625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09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2" name="Oval 555">
              <a:extLst>
                <a:ext uri="{FF2B5EF4-FFF2-40B4-BE49-F238E27FC236}">
                  <a16:creationId xmlns:a16="http://schemas.microsoft.com/office/drawing/2014/main" id="{DE538EAB-0813-1945-BF9A-E05840EE9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11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3" name="Oval 556">
              <a:extLst>
                <a:ext uri="{FF2B5EF4-FFF2-40B4-BE49-F238E27FC236}">
                  <a16:creationId xmlns:a16="http://schemas.microsoft.com/office/drawing/2014/main" id="{5BFE89A5-C0A7-3A49-86EA-D94B33FD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0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4" name="Oval 557">
              <a:extLst>
                <a:ext uri="{FF2B5EF4-FFF2-40B4-BE49-F238E27FC236}">
                  <a16:creationId xmlns:a16="http://schemas.microsoft.com/office/drawing/2014/main" id="{AF5E8516-663C-EC4B-914F-9B812E79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30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5" name="Oval 558">
              <a:extLst>
                <a:ext uri="{FF2B5EF4-FFF2-40B4-BE49-F238E27FC236}">
                  <a16:creationId xmlns:a16="http://schemas.microsoft.com/office/drawing/2014/main" id="{E8B11971-6AD1-EF49-AF28-4B2F3E72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257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6" name="Oval 559">
              <a:extLst>
                <a:ext uri="{FF2B5EF4-FFF2-40B4-BE49-F238E27FC236}">
                  <a16:creationId xmlns:a16="http://schemas.microsoft.com/office/drawing/2014/main" id="{38CF3FB8-E37C-A54E-9BCD-7A8A9E6C0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215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7" name="Oval 560">
              <a:extLst>
                <a:ext uri="{FF2B5EF4-FFF2-40B4-BE49-F238E27FC236}">
                  <a16:creationId xmlns:a16="http://schemas.microsoft.com/office/drawing/2014/main" id="{15DEDC5D-119A-744A-B5E4-A6B57A3D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2012"/>
              <a:ext cx="48" cy="49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8" name="Oval 561">
              <a:extLst>
                <a:ext uri="{FF2B5EF4-FFF2-40B4-BE49-F238E27FC236}">
                  <a16:creationId xmlns:a16="http://schemas.microsoft.com/office/drawing/2014/main" id="{77F0F2AC-D4E2-254F-8F62-FCAB8E414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916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39" name="Oval 562">
              <a:extLst>
                <a:ext uri="{FF2B5EF4-FFF2-40B4-BE49-F238E27FC236}">
                  <a16:creationId xmlns:a16="http://schemas.microsoft.com/office/drawing/2014/main" id="{5B4FE0B7-C351-1147-9260-7D4F0ED7B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52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0" name="Oval 563">
              <a:extLst>
                <a:ext uri="{FF2B5EF4-FFF2-40B4-BE49-F238E27FC236}">
                  <a16:creationId xmlns:a16="http://schemas.microsoft.com/office/drawing/2014/main" id="{6FD1F41D-BFEB-9B4A-8961-E68B62291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12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1" name="Oval 564">
              <a:extLst>
                <a:ext uri="{FF2B5EF4-FFF2-40B4-BE49-F238E27FC236}">
                  <a16:creationId xmlns:a16="http://schemas.microsoft.com/office/drawing/2014/main" id="{86554ACC-3D0B-FB41-886C-F4F4AFA6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214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2" name="Oval 565">
              <a:extLst>
                <a:ext uri="{FF2B5EF4-FFF2-40B4-BE49-F238E27FC236}">
                  <a16:creationId xmlns:a16="http://schemas.microsoft.com/office/drawing/2014/main" id="{636B643A-6941-0C4A-A541-01661F4B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988"/>
              <a:ext cx="48" cy="49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3" name="Oval 566">
              <a:extLst>
                <a:ext uri="{FF2B5EF4-FFF2-40B4-BE49-F238E27FC236}">
                  <a16:creationId xmlns:a16="http://schemas.microsoft.com/office/drawing/2014/main" id="{595F250D-8ABB-8A4A-BD03-FB96F4072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262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4" name="Oval 567">
              <a:extLst>
                <a:ext uri="{FF2B5EF4-FFF2-40B4-BE49-F238E27FC236}">
                  <a16:creationId xmlns:a16="http://schemas.microsoft.com/office/drawing/2014/main" id="{F7F8AC3A-C023-9F42-BB86-2D5270460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28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5" name="Oval 568">
              <a:extLst>
                <a:ext uri="{FF2B5EF4-FFF2-40B4-BE49-F238E27FC236}">
                  <a16:creationId xmlns:a16="http://schemas.microsoft.com/office/drawing/2014/main" id="{5704E6EE-4BF9-D749-B3F8-0195048F5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75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6" name="Oval 569">
              <a:extLst>
                <a:ext uri="{FF2B5EF4-FFF2-40B4-BE49-F238E27FC236}">
                  <a16:creationId xmlns:a16="http://schemas.microsoft.com/office/drawing/2014/main" id="{64F9AAEC-1EBC-FB4C-98A2-43DA2191E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251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7" name="Oval 570">
              <a:extLst>
                <a:ext uri="{FF2B5EF4-FFF2-40B4-BE49-F238E27FC236}">
                  <a16:creationId xmlns:a16="http://schemas.microsoft.com/office/drawing/2014/main" id="{A6EB46BC-9527-514C-A114-071C5C2C3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189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8" name="Oval 571">
              <a:extLst>
                <a:ext uri="{FF2B5EF4-FFF2-40B4-BE49-F238E27FC236}">
                  <a16:creationId xmlns:a16="http://schemas.microsoft.com/office/drawing/2014/main" id="{403C959C-0CAB-8741-8D68-48DAFAB5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7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49" name="Oval 572">
              <a:extLst>
                <a:ext uri="{FF2B5EF4-FFF2-40B4-BE49-F238E27FC236}">
                  <a16:creationId xmlns:a16="http://schemas.microsoft.com/office/drawing/2014/main" id="{23429592-E184-8141-84FB-D8A6562A2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46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0" name="Oval 573">
              <a:extLst>
                <a:ext uri="{FF2B5EF4-FFF2-40B4-BE49-F238E27FC236}">
                  <a16:creationId xmlns:a16="http://schemas.microsoft.com/office/drawing/2014/main" id="{DE12933B-3741-964E-9D7C-553C52991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14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1" name="Oval 574">
              <a:extLst>
                <a:ext uri="{FF2B5EF4-FFF2-40B4-BE49-F238E27FC236}">
                  <a16:creationId xmlns:a16="http://schemas.microsoft.com/office/drawing/2014/main" id="{B87B02BF-591E-024B-8E2D-F925A3FC9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06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2" name="Oval 575">
              <a:extLst>
                <a:ext uri="{FF2B5EF4-FFF2-40B4-BE49-F238E27FC236}">
                  <a16:creationId xmlns:a16="http://schemas.microsoft.com/office/drawing/2014/main" id="{083984C7-A3CB-8346-9393-A1AEC60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08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3" name="Oval 576">
              <a:extLst>
                <a:ext uri="{FF2B5EF4-FFF2-40B4-BE49-F238E27FC236}">
                  <a16:creationId xmlns:a16="http://schemas.microsoft.com/office/drawing/2014/main" id="{711DB684-F80F-B544-9B65-77D823B9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221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4" name="Oval 577">
              <a:extLst>
                <a:ext uri="{FF2B5EF4-FFF2-40B4-BE49-F238E27FC236}">
                  <a16:creationId xmlns:a16="http://schemas.microsoft.com/office/drawing/2014/main" id="{3A94C31B-0698-BE42-93AD-FA1E6DD2C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227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5" name="Oval 578">
              <a:extLst>
                <a:ext uri="{FF2B5EF4-FFF2-40B4-BE49-F238E27FC236}">
                  <a16:creationId xmlns:a16="http://schemas.microsoft.com/office/drawing/2014/main" id="{1B6DCD39-340A-DF42-9BD3-B64A38E3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236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6" name="Oval 579">
              <a:extLst>
                <a:ext uri="{FF2B5EF4-FFF2-40B4-BE49-F238E27FC236}">
                  <a16:creationId xmlns:a16="http://schemas.microsoft.com/office/drawing/2014/main" id="{5032E012-3D6A-7740-A04E-EA5DC7E5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264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7" name="Oval 580">
              <a:extLst>
                <a:ext uri="{FF2B5EF4-FFF2-40B4-BE49-F238E27FC236}">
                  <a16:creationId xmlns:a16="http://schemas.microsoft.com/office/drawing/2014/main" id="{E879A3EF-E0B3-5C45-B313-407F7B6C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19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8" name="Oval 581">
              <a:extLst>
                <a:ext uri="{FF2B5EF4-FFF2-40B4-BE49-F238E27FC236}">
                  <a16:creationId xmlns:a16="http://schemas.microsoft.com/office/drawing/2014/main" id="{3E5E2EA5-AFAD-9549-A5E2-D9584CEB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73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59" name="Oval 582">
              <a:extLst>
                <a:ext uri="{FF2B5EF4-FFF2-40B4-BE49-F238E27FC236}">
                  <a16:creationId xmlns:a16="http://schemas.microsoft.com/office/drawing/2014/main" id="{957034D0-5804-AC4C-B8C0-F3E9319F2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299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0" name="Oval 583">
              <a:extLst>
                <a:ext uri="{FF2B5EF4-FFF2-40B4-BE49-F238E27FC236}">
                  <a16:creationId xmlns:a16="http://schemas.microsoft.com/office/drawing/2014/main" id="{BBF17209-2383-E44A-A7B6-A4543B9D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99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1" name="Oval 584">
              <a:extLst>
                <a:ext uri="{FF2B5EF4-FFF2-40B4-BE49-F238E27FC236}">
                  <a16:creationId xmlns:a16="http://schemas.microsoft.com/office/drawing/2014/main" id="{17468632-5C02-1443-9E25-6086C450B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02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2" name="Oval 585">
              <a:extLst>
                <a:ext uri="{FF2B5EF4-FFF2-40B4-BE49-F238E27FC236}">
                  <a16:creationId xmlns:a16="http://schemas.microsoft.com/office/drawing/2014/main" id="{FBF020DE-3D8F-AB49-AE21-3C3A725F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2238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3" name="Oval 586">
              <a:extLst>
                <a:ext uri="{FF2B5EF4-FFF2-40B4-BE49-F238E27FC236}">
                  <a16:creationId xmlns:a16="http://schemas.microsoft.com/office/drawing/2014/main" id="{88A502EC-F45A-C046-B4A7-8E69C2B86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20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4" name="Oval 587">
              <a:extLst>
                <a:ext uri="{FF2B5EF4-FFF2-40B4-BE49-F238E27FC236}">
                  <a16:creationId xmlns:a16="http://schemas.microsoft.com/office/drawing/2014/main" id="{28A3D7CC-843A-F547-859C-BB8EEA5B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089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5" name="Oval 588">
              <a:extLst>
                <a:ext uri="{FF2B5EF4-FFF2-40B4-BE49-F238E27FC236}">
                  <a16:creationId xmlns:a16="http://schemas.microsoft.com/office/drawing/2014/main" id="{712064A4-4622-BC4B-9000-27A8720B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902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6" name="Oval 589">
              <a:extLst>
                <a:ext uri="{FF2B5EF4-FFF2-40B4-BE49-F238E27FC236}">
                  <a16:creationId xmlns:a16="http://schemas.microsoft.com/office/drawing/2014/main" id="{A2705A8C-630B-8C4B-A094-2081E13E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79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7" name="Oval 590">
              <a:extLst>
                <a:ext uri="{FF2B5EF4-FFF2-40B4-BE49-F238E27FC236}">
                  <a16:creationId xmlns:a16="http://schemas.microsoft.com/office/drawing/2014/main" id="{A5353A2A-79FC-C848-9376-5C214C4B6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1921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8" name="Oval 591">
              <a:extLst>
                <a:ext uri="{FF2B5EF4-FFF2-40B4-BE49-F238E27FC236}">
                  <a16:creationId xmlns:a16="http://schemas.microsoft.com/office/drawing/2014/main" id="{45037E88-57F5-C74D-859C-BB7594731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137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69" name="Oval 592">
              <a:extLst>
                <a:ext uri="{FF2B5EF4-FFF2-40B4-BE49-F238E27FC236}">
                  <a16:creationId xmlns:a16="http://schemas.microsoft.com/office/drawing/2014/main" id="{175B0EFE-3DC0-F846-A179-56FC5917D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2565"/>
              <a:ext cx="48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2470" name="Rectangle 593">
              <a:extLst>
                <a:ext uri="{FF2B5EF4-FFF2-40B4-BE49-F238E27FC236}">
                  <a16:creationId xmlns:a16="http://schemas.microsoft.com/office/drawing/2014/main" id="{D728A5F2-6AFC-8440-8491-EFB81A374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44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55.0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1" name="Rectangle 594">
              <a:extLst>
                <a:ext uri="{FF2B5EF4-FFF2-40B4-BE49-F238E27FC236}">
                  <a16:creationId xmlns:a16="http://schemas.microsoft.com/office/drawing/2014/main" id="{EA86C707-8593-EA44-9D99-E5333F03C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99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65.0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2" name="Rectangle 595">
              <a:extLst>
                <a:ext uri="{FF2B5EF4-FFF2-40B4-BE49-F238E27FC236}">
                  <a16:creationId xmlns:a16="http://schemas.microsoft.com/office/drawing/2014/main" id="{CBDE047B-5CE5-6443-800B-160DA99C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435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3" name="Rectangle 596">
              <a:extLst>
                <a:ext uri="{FF2B5EF4-FFF2-40B4-BE49-F238E27FC236}">
                  <a16:creationId xmlns:a16="http://schemas.microsoft.com/office/drawing/2014/main" id="{0965713D-E4EC-7D4E-B9E2-6A382F8B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883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85.0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4" name="Rectangle 597">
              <a:extLst>
                <a:ext uri="{FF2B5EF4-FFF2-40B4-BE49-F238E27FC236}">
                  <a16:creationId xmlns:a16="http://schemas.microsoft.com/office/drawing/2014/main" id="{04C81543-9988-064C-8D33-58494AEBB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326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95.0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5" name="Rectangle 598">
              <a:extLst>
                <a:ext uri="{FF2B5EF4-FFF2-40B4-BE49-F238E27FC236}">
                  <a16:creationId xmlns:a16="http://schemas.microsoft.com/office/drawing/2014/main" id="{45A01836-6397-0F4D-A36E-EAEC3AF0A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30.0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6" name="Rectangle 599">
              <a:extLst>
                <a:ext uri="{FF2B5EF4-FFF2-40B4-BE49-F238E27FC236}">
                  <a16:creationId xmlns:a16="http://schemas.microsoft.com/office/drawing/2014/main" id="{7D7F9A91-639A-8F4E-93EF-C087B921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50.0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7" name="Rectangle 600">
              <a:extLst>
                <a:ext uri="{FF2B5EF4-FFF2-40B4-BE49-F238E27FC236}">
                  <a16:creationId xmlns:a16="http://schemas.microsoft.com/office/drawing/2014/main" id="{6131F923-8C97-AF47-8F41-D3BC0382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70.0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8" name="Rectangle 601">
              <a:extLst>
                <a:ext uri="{FF2B5EF4-FFF2-40B4-BE49-F238E27FC236}">
                  <a16:creationId xmlns:a16="http://schemas.microsoft.com/office/drawing/2014/main" id="{244ED89A-1DF1-C54E-8D9C-38CCC3142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3702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90.0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79" name="Rectangle 602">
              <a:extLst>
                <a:ext uri="{FF2B5EF4-FFF2-40B4-BE49-F238E27FC236}">
                  <a16:creationId xmlns:a16="http://schemas.microsoft.com/office/drawing/2014/main" id="{8AE489D6-642F-9642-999B-65794F08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110.0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80" name="Rectangle 603">
              <a:extLst>
                <a:ext uri="{FF2B5EF4-FFF2-40B4-BE49-F238E27FC236}">
                  <a16:creationId xmlns:a16="http://schemas.microsoft.com/office/drawing/2014/main" id="{DC0AA1AC-2E9C-8A42-B352-41DFCFC2D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3702"/>
              <a:ext cx="3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130.0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81" name="Rectangle 604">
              <a:extLst>
                <a:ext uri="{FF2B5EF4-FFF2-40B4-BE49-F238E27FC236}">
                  <a16:creationId xmlns:a16="http://schemas.microsoft.com/office/drawing/2014/main" id="{CA6890C9-8469-FD44-8D48-4EE77206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890"/>
              <a:ext cx="2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accent1">
                      <a:lumMod val="75000"/>
                    </a:schemeClr>
                  </a:solidFill>
                </a:rPr>
                <a:t>Primary care physicians per 100,000 residents</a:t>
              </a:r>
              <a:endParaRPr lang="en-US" altLang="en-US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482" name="Rectangle 605">
              <a:extLst>
                <a:ext uri="{FF2B5EF4-FFF2-40B4-BE49-F238E27FC236}">
                  <a16:creationId xmlns:a16="http://schemas.microsoft.com/office/drawing/2014/main" id="{E60744E1-A4D6-0E4A-949B-4AE1F9FFEB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3" y="2363"/>
              <a:ext cx="2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% with at least one ambulatory visit to 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primary care physician</a:t>
              </a:r>
            </a:p>
          </p:txBody>
        </p:sp>
        <p:sp>
          <p:nvSpPr>
            <p:cNvPr id="92483" name="Rectangle 607">
              <a:extLst>
                <a:ext uri="{FF2B5EF4-FFF2-40B4-BE49-F238E27FC236}">
                  <a16:creationId xmlns:a16="http://schemas.microsoft.com/office/drawing/2014/main" id="{583439F0-209E-D54F-9810-9B6401DC4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3429"/>
              <a:ext cx="1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R</a:t>
              </a:r>
              <a:r>
                <a:rPr lang="en-US" altLang="en-US" sz="1400" b="1" baseline="3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2484" name="Rectangle 609">
              <a:extLst>
                <a:ext uri="{FF2B5EF4-FFF2-40B4-BE49-F238E27FC236}">
                  <a16:creationId xmlns:a16="http://schemas.microsoft.com/office/drawing/2014/main" id="{2C9282CB-125E-C545-B95B-B61651520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3429"/>
              <a:ext cx="3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0"/>
                </a:spcBef>
                <a:buFont typeface="Wingdings 2" pitchFamily="2" charset="2"/>
                <a:buChar char=""/>
                <a:defRPr sz="22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Font typeface="Wingdings 2" pitchFamily="2" charset="2"/>
                <a:buChar char=""/>
                <a:defRPr sz="2000"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Font typeface="Wingdings 2" pitchFamily="2" charset="2"/>
                <a:buChar char=""/>
                <a:defRPr>
                  <a:solidFill>
                    <a:schemeClr val="bg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 = 0.07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3726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volution">
    <a:dk1>
      <a:sysClr val="windowText" lastClr="000000"/>
    </a:dk1>
    <a:lt1>
      <a:sysClr val="window" lastClr="FFFFFF"/>
    </a:lt1>
    <a:dk2>
      <a:srgbClr val="1B3861"/>
    </a:dk2>
    <a:lt2>
      <a:srgbClr val="38ABED"/>
    </a:lt2>
    <a:accent1>
      <a:srgbClr val="0C5986"/>
    </a:accent1>
    <a:accent2>
      <a:srgbClr val="DDF53D"/>
    </a:accent2>
    <a:accent3>
      <a:srgbClr val="508709"/>
    </a:accent3>
    <a:accent4>
      <a:srgbClr val="BF5E00"/>
    </a:accent4>
    <a:accent5>
      <a:srgbClr val="9C0001"/>
    </a:accent5>
    <a:accent6>
      <a:srgbClr val="660075"/>
    </a:accent6>
    <a:hlink>
      <a:srgbClr val="ABF24D"/>
    </a:hlink>
    <a:folHlink>
      <a:srgbClr val="A0E7FB"/>
    </a:folHlink>
  </a:clrScheme>
  <a:fontScheme name="Revolution">
    <a:majorFont>
      <a:latin typeface="Trebuchet MS"/>
      <a:ea typeface=""/>
      <a:cs typeface=""/>
      <a:font script="Jpan" typeface="ＭＳ ゴシック"/>
    </a:majorFont>
    <a:minorFont>
      <a:latin typeface="Trebuchet MS"/>
      <a:ea typeface=""/>
      <a:cs typeface=""/>
      <a:font script="Jpan" typeface="ＭＳ ゴシック"/>
    </a:minorFont>
  </a:fontScheme>
  <a:fmtScheme name="Revolution">
    <a: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0800000">
            <a:srgbClr val="808080">
              <a:alpha val="75000"/>
            </a:srgbClr>
          </a:innerShdw>
        </a:effectLst>
      </a:effectStyle>
      <a:effectStyle>
        <a:effectLst>
          <a:innerShdw blurRad="50800" dist="25400" dir="13500000">
            <a:srgbClr val="808080">
              <a:alpha val="75000"/>
            </a:srgbClr>
          </a:innerShdw>
          <a:outerShdw blurRad="63500" dist="508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1400000"/>
          </a:lightRig>
        </a:scene3d>
        <a:sp3d contourW="12700" prstMaterial="softmetal">
          <a:bevelT w="63500" h="254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4004</TotalTime>
  <Words>2125</Words>
  <Application>Microsoft Macintosh PowerPoint</Application>
  <PresentationFormat>On-screen Show (4:3)</PresentationFormat>
  <Paragraphs>383</Paragraphs>
  <Slides>42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ＭＳ Ｐゴシック</vt:lpstr>
      <vt:lpstr>Arial</vt:lpstr>
      <vt:lpstr>Arial Bold</vt:lpstr>
      <vt:lpstr>Calibri</vt:lpstr>
      <vt:lpstr>Calibri Light</vt:lpstr>
      <vt:lpstr>MS Sans Serif</vt:lpstr>
      <vt:lpstr>Trebuchet MS</vt:lpstr>
      <vt:lpstr>Wingdings 2</vt:lpstr>
      <vt:lpstr>Office Theme</vt:lpstr>
      <vt:lpstr>Worksheet</vt:lpstr>
      <vt:lpstr>Excel.Chart.8</vt:lpstr>
      <vt:lpstr>Creating the Clinical Workforce We Need</vt:lpstr>
      <vt:lpstr>Disclosure:   No financial relationships to disclose  Opinions stated are my own, not necessarily those of my employer (or anyone else, for that matter)</vt:lpstr>
      <vt:lpstr>Appreciation:</vt:lpstr>
      <vt:lpstr>Overview</vt:lpstr>
      <vt:lpstr>Why consider physician supply?</vt:lpstr>
      <vt:lpstr>PowerPoint Presentation</vt:lpstr>
      <vt:lpstr>Relationship between a region’s primary care supply (2006) and the percent of Medicare beneficiaries having at least one ambulatory visit to a primary care physician (2003-07)</vt:lpstr>
      <vt:lpstr>Relationship between a region’s primary care supply (2006) and the percent of Medicare beneficiaries having at least one ambulatory visit to a primary care physician (2003-07)</vt:lpstr>
      <vt:lpstr>Relationship between a region’s primary care supply (2006) and the percent of Medicare beneficiaries having at least one ambulatory visit to a primary care physician (2003-07) – Regions are Hospital Referral Regions (HRR)</vt:lpstr>
      <vt:lpstr>PowerPoint Presentation</vt:lpstr>
      <vt:lpstr>PowerPoint Presentation</vt:lpstr>
      <vt:lpstr>Policies and programs seeking to impact the physician workforce</vt:lpstr>
      <vt:lpstr>PowerPoint Presentation</vt:lpstr>
      <vt:lpstr>Exploring the adequacy of the national physician workforce</vt:lpstr>
      <vt:lpstr>AAMC Projections, 2018:  Growing shortage of physicians projected through 2030</vt:lpstr>
      <vt:lpstr>Projected physician shortages in 2030, by specialty group</vt:lpstr>
      <vt:lpstr>Forecasting workforce adequacy on the basis of historical health care utilization</vt:lpstr>
      <vt:lpstr>PowerPoint Presentation</vt:lpstr>
      <vt:lpstr>The Physician Workforce is Aging</vt:lpstr>
      <vt:lpstr>On the other end of the career spectrum: family/personal time matters a lot</vt:lpstr>
      <vt:lpstr>Women in Medicine: Not Just Primary Care</vt:lpstr>
      <vt:lpstr>Gender- and Family-related factors</vt:lpstr>
      <vt:lpstr>Managing a physician shortage: what to do?</vt:lpstr>
      <vt:lpstr>Managing a physician shortage: what to do?</vt:lpstr>
      <vt:lpstr>Overall MD &amp; DO first year  enrollment is projected to grow 59%  between 2002 and 2021</vt:lpstr>
      <vt:lpstr>How could medical school expansion influence the future workforce?</vt:lpstr>
      <vt:lpstr>Changes in Attributes of Medical School Matriculants</vt:lpstr>
      <vt:lpstr>Matriculants from rural backgrounds have steadily declined</vt:lpstr>
      <vt:lpstr>Logistic Regression for Acceptance to Medical School</vt:lpstr>
      <vt:lpstr>Managing a physician shortage: what to do?</vt:lpstr>
      <vt:lpstr>Finding someone else:  Pipelines of PAs &amp; NPs are growing rapidly</vt:lpstr>
      <vt:lpstr>Clinical Redesign: An Essential Means to Enhance Workforce Capacity</vt:lpstr>
      <vt:lpstr>PowerPoint Presentation</vt:lpstr>
      <vt:lpstr>PowerPoint Presentation</vt:lpstr>
      <vt:lpstr>Workforce capacity for meeting training needs of professional learners</vt:lpstr>
      <vt:lpstr>Growing concern nationally re: clinical training opportunities for MD students</vt:lpstr>
      <vt:lpstr>Dean’s report growing competition especially from DO, NP &amp; PA programs</vt:lpstr>
      <vt:lpstr>A state-based effort to enhance clinical placements  Insights from NH on expanding, coordinating, and aligning clinical training with workforce needs</vt:lpstr>
      <vt:lpstr>A state-based effort to enhance clinical placements  Insights from NH on expanding, coordinating, and aligning clinical training with workforce needs</vt:lpstr>
      <vt:lpstr>STFM-led Initiative to Expand Size and Quality of Clinical Preceptor Pool</vt:lpstr>
      <vt:lpstr>What’s coming at the interface of clinical redesign and workforce studies at AAMC?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Shipman</dc:creator>
  <cp:lastModifiedBy>Scott Shipman</cp:lastModifiedBy>
  <cp:revision>61</cp:revision>
  <dcterms:created xsi:type="dcterms:W3CDTF">2018-10-30T17:30:05Z</dcterms:created>
  <dcterms:modified xsi:type="dcterms:W3CDTF">2018-11-02T12:15:03Z</dcterms:modified>
</cp:coreProperties>
</file>